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32" r:id="rId4"/>
  </p:sldMasterIdLst>
  <p:notesMasterIdLst>
    <p:notesMasterId r:id="rId70"/>
  </p:notesMasterIdLst>
  <p:sldIdLst>
    <p:sldId id="466" r:id="rId5"/>
    <p:sldId id="330" r:id="rId6"/>
    <p:sldId id="454" r:id="rId7"/>
    <p:sldId id="451" r:id="rId8"/>
    <p:sldId id="499" r:id="rId9"/>
    <p:sldId id="482" r:id="rId10"/>
    <p:sldId id="510" r:id="rId11"/>
    <p:sldId id="626" r:id="rId12"/>
    <p:sldId id="511" r:id="rId13"/>
    <p:sldId id="512" r:id="rId14"/>
    <p:sldId id="514" r:id="rId15"/>
    <p:sldId id="515" r:id="rId16"/>
    <p:sldId id="516" r:id="rId17"/>
    <p:sldId id="517" r:id="rId18"/>
    <p:sldId id="542" r:id="rId19"/>
    <p:sldId id="519" r:id="rId20"/>
    <p:sldId id="353" r:id="rId21"/>
    <p:sldId id="354" r:id="rId22"/>
    <p:sldId id="355" r:id="rId23"/>
    <p:sldId id="357" r:id="rId24"/>
    <p:sldId id="362" r:id="rId25"/>
    <p:sldId id="463" r:id="rId26"/>
    <p:sldId id="464" r:id="rId27"/>
    <p:sldId id="465" r:id="rId28"/>
    <p:sldId id="368" r:id="rId29"/>
    <p:sldId id="460" r:id="rId30"/>
    <p:sldId id="543" r:id="rId31"/>
    <p:sldId id="470" r:id="rId32"/>
    <p:sldId id="468" r:id="rId33"/>
    <p:sldId id="408" r:id="rId34"/>
    <p:sldId id="623" r:id="rId35"/>
    <p:sldId id="373" r:id="rId36"/>
    <p:sldId id="380" r:id="rId37"/>
    <p:sldId id="381" r:id="rId38"/>
    <p:sldId id="441" r:id="rId39"/>
    <p:sldId id="442" r:id="rId40"/>
    <p:sldId id="443" r:id="rId41"/>
    <p:sldId id="444" r:id="rId42"/>
    <p:sldId id="445" r:id="rId43"/>
    <p:sldId id="446" r:id="rId44"/>
    <p:sldId id="382" r:id="rId45"/>
    <p:sldId id="624" r:id="rId46"/>
    <p:sldId id="384" r:id="rId47"/>
    <p:sldId id="452" r:id="rId48"/>
    <p:sldId id="594" r:id="rId49"/>
    <p:sldId id="595" r:id="rId50"/>
    <p:sldId id="596" r:id="rId51"/>
    <p:sldId id="597" r:id="rId52"/>
    <p:sldId id="387" r:id="rId53"/>
    <p:sldId id="606" r:id="rId54"/>
    <p:sldId id="600" r:id="rId55"/>
    <p:sldId id="604" r:id="rId56"/>
    <p:sldId id="605" r:id="rId57"/>
    <p:sldId id="602" r:id="rId58"/>
    <p:sldId id="607" r:id="rId59"/>
    <p:sldId id="608" r:id="rId60"/>
    <p:sldId id="587" r:id="rId61"/>
    <p:sldId id="268" r:id="rId62"/>
    <p:sldId id="391" r:id="rId63"/>
    <p:sldId id="467" r:id="rId64"/>
    <p:sldId id="406" r:id="rId65"/>
    <p:sldId id="407" r:id="rId66"/>
    <p:sldId id="625" r:id="rId67"/>
    <p:sldId id="589" r:id="rId68"/>
    <p:sldId id="58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FIKc8z4HdmcVAH5tbzQRg==" hashData="dGaG03tCOzgvvIkLhBhroahzd6P4N1gzOolTBc2FX11liEO7o97cCg193KeVTh7elK5SY+NHyG6KdgoFX63O9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095"/>
    <a:srgbClr val="81A32B"/>
    <a:srgbClr val="E9904D"/>
    <a:srgbClr val="5C7AA0"/>
    <a:srgbClr val="FFFFCC"/>
    <a:srgbClr val="00909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270" autoAdjust="0"/>
  </p:normalViewPr>
  <p:slideViewPr>
    <p:cSldViewPr snapToGrid="0" snapToObjects="1">
      <p:cViewPr>
        <p:scale>
          <a:sx n="100" d="100"/>
          <a:sy n="100" d="100"/>
        </p:scale>
        <p:origin x="4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2758-416E-D14D-AD7D-7316AFA75F18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F4E2F-0058-6E4A-A5F4-2C60FC7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F4E2F-0058-6E4A-A5F4-2C60FC701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4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413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8F3C8-ECA7-47C6-9B73-625BF232EF0A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F87FD-75D4-4559-A3DC-E64B46A49900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41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701AB8-43FE-4513-BE1F-55D959467E54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53876-F947-410E-9868-3A85F6999C16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1099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283E0-B123-46D9-869B-693D8743E9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262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55BF4-1E4A-4186-B70B-C7364862D3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202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1F99B-2A94-4724-AAB9-18FFAE4961A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35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7C98F4-3B23-4099-B0A7-DE1C3DA8D1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778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1927B-3AFB-473D-A0D1-CAEF42743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9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45793-2928-4743-AA80-34ECD4D860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82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77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66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0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17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68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67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75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5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1927B-3AFB-473D-A0D1-CAEF42743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45793-2928-4743-AA80-34ECD4D860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8963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ECC3-9E7D-4DEB-8674-9F347446D2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32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A61BB-B311-4679-A2D3-106E089BF0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20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7E30AB-0452-47CF-817B-6AF7161158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68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1368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6580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594397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277545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1448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459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1AE1B-3FBC-412A-B259-5DDD31EDDC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14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5A31F-17CB-4E68-8421-8938CD85930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0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AEE90-65C0-4399-BA77-B76A0A0FCDF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33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490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29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55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3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8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89016-FC80-46AA-9E69-6385E5C471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96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9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AB02F-A837-4CDA-BB5B-2AAC018C31C3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73727-C6FC-406A-8CBC-A37303EF65DF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5094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96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38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19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783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80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54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82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C5B86-F766-4D25-A1A6-369EDB6DA94C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F31BF-14A9-427F-A842-FB4FE207E99C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995698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3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FD084-DBAA-0648-9473-D201086AF6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8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2110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13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289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030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05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February, 2023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068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D5DD8-68AC-C148-B682-BAAEB2643E94}"/>
              </a:ext>
            </a:extLst>
          </p:cNvPr>
          <p:cNvSpPr/>
          <p:nvPr userDrawn="1"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8285" y="2741024"/>
            <a:ext cx="5489713" cy="2192055"/>
          </a:xfrm>
        </p:spPr>
        <p:txBody>
          <a:bodyPr anchor="b"/>
          <a:lstStyle>
            <a:lvl1pPr algn="r">
              <a:defRPr sz="6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8286" y="5148196"/>
            <a:ext cx="5489713" cy="60125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Lishan Yang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2F623E-0830-524E-8444-0A8B7FBF9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9844" y="893062"/>
            <a:ext cx="2050954" cy="137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A85C6-FE82-804C-93AF-BD8E748114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67F218-56A7-46CD-B7EB-6CB34EA6AB80}"/>
              </a:ext>
            </a:extLst>
          </p:cNvPr>
          <p:cNvSpPr txBox="1">
            <a:spLocks/>
          </p:cNvSpPr>
          <p:nvPr userDrawn="1"/>
        </p:nvSpPr>
        <p:spPr>
          <a:xfrm>
            <a:off x="5424812" y="981093"/>
            <a:ext cx="5489713" cy="854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F65DAED1-16A0-4B48-A385-9B9A909CAADE}"/>
              </a:ext>
            </a:extLst>
          </p:cNvPr>
          <p:cNvSpPr txBox="1">
            <a:spLocks/>
          </p:cNvSpPr>
          <p:nvPr userDrawn="1"/>
        </p:nvSpPr>
        <p:spPr>
          <a:xfrm>
            <a:off x="2014140" y="4731026"/>
            <a:ext cx="2301042" cy="1212575"/>
          </a:xfrm>
          <a:prstGeom prst="rect">
            <a:avLst/>
          </a:prstGeom>
        </p:spPr>
        <p:txBody>
          <a:bodyPr vert="horz" lIns="91305" tIns="45653" rIns="91305" bIns="45653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39467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9144000" cy="30489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9446" y="4153359"/>
            <a:ext cx="4746270" cy="17810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E3D87B-D085-0343-AD9E-9E1845A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46" y="683046"/>
            <a:ext cx="4955590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0CBA07-8444-2141-8A9C-B808E00E8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9446" y="3429000"/>
            <a:ext cx="4746270" cy="572436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626" y="914400"/>
            <a:ext cx="4413173" cy="5029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and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846095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0954" y="0"/>
            <a:ext cx="3731046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52B9E-8574-1E4A-A9E2-B997C300537C}"/>
              </a:ext>
            </a:extLst>
          </p:cNvPr>
          <p:cNvGrpSpPr/>
          <p:nvPr userDrawn="1"/>
        </p:nvGrpSpPr>
        <p:grpSpPr>
          <a:xfrm>
            <a:off x="4755128" y="5457921"/>
            <a:ext cx="2848042" cy="553831"/>
            <a:chOff x="4372071" y="3418257"/>
            <a:chExt cx="3470796" cy="6749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E45BC1-E74E-E648-88A9-EB3ABC535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871733-9C04-9C44-84C6-33A0FC8986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628B1-C967-9E4D-A5A7-57F2C4E721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39D6BD-DE5B-4749-8199-9F2B5294D5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79E68D-ED48-9A4F-A808-CBAA49DC0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0C85322-D3F5-8A4A-8200-A0649DE990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863977" y="784718"/>
            <a:ext cx="2599869" cy="174054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A9A60D-1F32-AE4E-9139-882FEFF631A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4652" y="4925788"/>
            <a:ext cx="3419475" cy="8001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5AAC1-130D-624E-8664-3513ED806AA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3900" y="3075598"/>
            <a:ext cx="6878638" cy="490538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LEARN MORE AT GMU.EDU</a:t>
            </a:r>
          </a:p>
        </p:txBody>
      </p:sp>
    </p:spTree>
    <p:extLst>
      <p:ext uri="{BB962C8B-B14F-4D97-AF65-F5344CB8AC3E}">
        <p14:creationId xmlns:p14="http://schemas.microsoft.com/office/powerpoint/2010/main" val="374003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photo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1765205" y="2478797"/>
            <a:ext cx="4330795" cy="2699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9985" y="2743200"/>
            <a:ext cx="3933023" cy="2203373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7705-910A-43B2-8C83-639C1AF3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158367"/>
            <a:ext cx="11934907" cy="8703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0A119-7D4F-4E41-9DC8-177FFA332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03025" y="6401076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F984-B234-4E4A-9534-66917460FEF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1318" y="6401078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BB546-9CD7-4AF9-B63D-093F935AE5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401077"/>
            <a:ext cx="41148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F238C-EEAE-469A-BA60-FDD431E19E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11934825" cy="5145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83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77285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634E82-1173-1A4A-AD1C-FEBF8269C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6BCE9A2-9430-AD4F-8856-CF22F83889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8559" y="0"/>
            <a:ext cx="4463441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0" y="0"/>
            <a:ext cx="12192000" cy="30472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94" y="649995"/>
            <a:ext cx="8180401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3594" y="3429001"/>
            <a:ext cx="8180401" cy="25146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EBEDEF-8B53-2741-93C4-2B960A781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594" y="1641475"/>
            <a:ext cx="6003925" cy="56197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4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1613594" y="558"/>
            <a:ext cx="9954117" cy="5943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CDDFF-AE58-9F4A-9E8E-9694DFFF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F36C37F-E095-F24E-A0EF-44DDF6EE48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6655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81832670-2457-FF4C-A3CE-B5AC93C76F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33003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BEBB1B1-4FFD-E642-8A16-EF65525FD3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16655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8893E53-3A73-464F-8367-F627915FF2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33003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38189-EDCF-014B-8DE9-1CAE99933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9099" y="2993833"/>
            <a:ext cx="6327354" cy="870333"/>
          </a:xfrm>
          <a:solidFill>
            <a:srgbClr val="000000"/>
          </a:solidFill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81B10-69AF-804B-A230-5FA4218E3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255" y="1435100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8255" y="2445745"/>
            <a:ext cx="5157787" cy="29771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F807D5F-25A9-FD48-89AB-34E0139D74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436902" y="1330325"/>
            <a:ext cx="4197350" cy="41973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009" y="3070615"/>
            <a:ext cx="6237791" cy="2404768"/>
          </a:xfrm>
        </p:spPr>
        <p:txBody>
          <a:bodyPr anchor="b">
            <a:noAutofit/>
          </a:bodyPr>
          <a:lstStyle>
            <a:lvl1pPr marL="0" indent="0" algn="r"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687" y="5643545"/>
            <a:ext cx="4773113" cy="50937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8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 w green boxes on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8248A-AC25-4B4D-A727-E636D02E1EC2}"/>
              </a:ext>
            </a:extLst>
          </p:cNvPr>
          <p:cNvSpPr/>
          <p:nvPr userDrawn="1"/>
        </p:nvSpPr>
        <p:spPr>
          <a:xfrm>
            <a:off x="2060154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6450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16450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D09C0B4-0187-4841-B19E-63BA998D90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0327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AA78EC-3815-B64B-96BD-84554A3D5E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71838" y="489527"/>
            <a:ext cx="8207280" cy="628650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953B41-50A1-F847-9DEA-7428D16DA784}"/>
              </a:ext>
            </a:extLst>
          </p:cNvPr>
          <p:cNvSpPr/>
          <p:nvPr userDrawn="1"/>
        </p:nvSpPr>
        <p:spPr>
          <a:xfrm>
            <a:off x="5310130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5EB8759-2444-C34D-9FD9-3096022AF7A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466426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0D3E8BD-2A0F-1743-B98C-6F9285B393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6426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9F95E2F7-76AD-C74C-9771-101449E80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10303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15A3A3-7DDE-9A43-AA7B-04CDB2296606}"/>
              </a:ext>
            </a:extLst>
          </p:cNvPr>
          <p:cNvSpPr/>
          <p:nvPr userDrawn="1"/>
        </p:nvSpPr>
        <p:spPr>
          <a:xfrm>
            <a:off x="8626208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149C403-A4D1-1C48-A94A-B56E344BB8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782504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05B9DED-2C1F-F04E-A71A-4F29DE15D2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82504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309A364-207C-3749-92C3-AE458D58BB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6381" y="1481767"/>
            <a:ext cx="2852737" cy="17608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2" y="649995"/>
            <a:ext cx="9987708" cy="87033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090" y="1799303"/>
            <a:ext cx="9987709" cy="414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603A6-EEBD-4F92-9E18-E6CC8F7CE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BFE3-1D9A-441C-918F-147245231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39" r:id="rId3"/>
    <p:sldLayoutId id="2147483741" r:id="rId4"/>
    <p:sldLayoutId id="2147483748" r:id="rId5"/>
    <p:sldLayoutId id="2147483738" r:id="rId6"/>
    <p:sldLayoutId id="2147483737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9" r:id="rId14"/>
    <p:sldLayoutId id="2147483750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744" userDrawn="1">
          <p15:clr>
            <a:srgbClr val="F26B43"/>
          </p15:clr>
        </p15:guide>
        <p15:guide id="4" orient="horz" pos="576" userDrawn="1">
          <p15:clr>
            <a:srgbClr val="F26B43"/>
          </p15:clr>
        </p15:guide>
        <p15:guide id="5" orient="horz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What Is a GPU? A Basic Definition of Graphics Cards | Tom's Hardware">
            <a:extLst>
              <a:ext uri="{FF2B5EF4-FFF2-40B4-BE49-F238E27FC236}">
                <a16:creationId xmlns:a16="http://schemas.microsoft.com/office/drawing/2014/main" id="{33A89D3B-4EF3-4E6A-A2C6-23075123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47" y="0"/>
            <a:ext cx="6294451" cy="35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d">
            <a:extLst>
              <a:ext uri="{FF2B5EF4-FFF2-40B4-BE49-F238E27FC236}">
                <a16:creationId xmlns:a16="http://schemas.microsoft.com/office/drawing/2014/main" id="{F2826A93-5304-4ED1-AC86-EDA534C8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9072"/>
            <a:ext cx="6222561" cy="40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-325013" y="-655322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Pipelining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257" y="5396199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6641595" y="4915256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7642590" y="3678298"/>
            <a:ext cx="4549409" cy="126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C4F46-182D-47F3-9D1A-8E186524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A6785-57D6-45B1-87BE-C882EEF72E7E}"/>
              </a:ext>
            </a:extLst>
          </p:cNvPr>
          <p:cNvSpPr txBox="1"/>
          <p:nvPr/>
        </p:nvSpPr>
        <p:spPr>
          <a:xfrm>
            <a:off x="-1846370" y="2458808"/>
            <a:ext cx="632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Notre Dame Cathedral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CC67125-4772-4C53-AEFF-4E4D19A3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18B652A-C6D9-4FAB-A88A-E889E212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1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You can start the next load as soon as the washer finishes washing the previous 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0" y="2139870"/>
            <a:ext cx="7913077" cy="3374048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16200000">
            <a:off x="7326923" y="4069467"/>
            <a:ext cx="452176" cy="3341077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272" y="5991901"/>
            <a:ext cx="222048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Saved 4.5 hours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34" y="3391205"/>
            <a:ext cx="384663" cy="51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377" y="3413186"/>
            <a:ext cx="373673" cy="494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042" y="3424175"/>
            <a:ext cx="384663" cy="472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695" y="3391205"/>
            <a:ext cx="395654" cy="5165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02" y="3896762"/>
            <a:ext cx="384663" cy="5165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245" y="3918742"/>
            <a:ext cx="373673" cy="494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909" y="3929731"/>
            <a:ext cx="384663" cy="4725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562" y="3896762"/>
            <a:ext cx="395654" cy="5165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275" y="4380337"/>
            <a:ext cx="384663" cy="516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18" y="4402318"/>
            <a:ext cx="373673" cy="4945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582" y="4413307"/>
            <a:ext cx="384663" cy="4725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235" y="4380337"/>
            <a:ext cx="395654" cy="5165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48" y="4856216"/>
            <a:ext cx="384663" cy="5165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91" y="4878197"/>
            <a:ext cx="373673" cy="4945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255" y="4889186"/>
            <a:ext cx="384663" cy="472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908" y="4856216"/>
            <a:ext cx="395654" cy="516548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7D2B53B-EC8B-4E8C-AC16-54568E9C32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E9A014-5814-4725-BFE2-C3B6AF055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90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We can parallelize the single-cycle CPU tasks in a similar way</a:t>
            </a:r>
          </a:p>
          <a:p>
            <a:r>
              <a:rPr lang="en-US" altLang="en-US" sz="2400" b="1" dirty="0"/>
              <a:t>Pipelined laundry </a:t>
            </a:r>
            <a:r>
              <a:rPr lang="en-US" altLang="en-US" sz="2400" b="1" dirty="0">
                <a:sym typeface="Wingdings" panose="05000000000000000000" pitchFamily="2" charset="2"/>
              </a:rPr>
              <a:t> </a:t>
            </a:r>
            <a:r>
              <a:rPr lang="en-US" altLang="en-US" sz="2400" b="1" dirty="0">
                <a:solidFill>
                  <a:srgbClr val="00B050"/>
                </a:solidFill>
              </a:rPr>
              <a:t>overlapping execution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5" name="Oval Callout 4"/>
          <p:cNvSpPr/>
          <p:nvPr/>
        </p:nvSpPr>
        <p:spPr>
          <a:xfrm>
            <a:off x="7002600" y="4610308"/>
            <a:ext cx="3696432" cy="1100640"/>
          </a:xfrm>
          <a:prstGeom prst="wedgeEllipseCallout">
            <a:avLst>
              <a:gd name="adj1" fmla="val -61123"/>
              <a:gd name="adj2" fmla="val 27248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Pipelined CPU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clock cycle period = 0.5hrs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068325" y="2565878"/>
            <a:ext cx="3630706" cy="1231790"/>
          </a:xfrm>
          <a:prstGeom prst="wedgeEllipseCallout">
            <a:avLst>
              <a:gd name="adj1" fmla="val -62713"/>
              <a:gd name="adj2" fmla="val 29750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Single-cycle CPU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clock cycle period = 2hrs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69757-B9B0-46D1-A248-2B01E0179F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40C7C-956E-4998-B386-0FB3E1213E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9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5 steps in one cycle for single-cycle CPU design</a:t>
            </a:r>
          </a:p>
          <a:p>
            <a:pPr lvl="1"/>
            <a:r>
              <a:rPr lang="en-US" sz="2000" dirty="0"/>
              <a:t>With each step using separate resources</a:t>
            </a:r>
          </a:p>
          <a:p>
            <a:pPr marL="527518" lvl="1" indent="0">
              <a:buNone/>
            </a:pPr>
            <a:endParaRPr lang="en-US" sz="1939" b="1" dirty="0"/>
          </a:p>
          <a:p>
            <a:pPr lvl="1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448998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Instruction Fetch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7437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Decode &amp; Register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Identify opcode &amp; read operands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5452" y="3572346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Execute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7131178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Mem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7921" y="3572344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Write Result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to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dst</a:t>
            </a:r>
            <a:r>
              <a:rPr lang="en-US" dirty="0">
                <a:solidFill>
                  <a:sysClr val="windowText" lastClr="000000"/>
                </a:solidFill>
              </a:rPr>
              <a:t> register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48375" y="5458184"/>
            <a:ext cx="920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CLK</a:t>
            </a:r>
          </a:p>
        </p:txBody>
      </p:sp>
      <p:grpSp>
        <p:nvGrpSpPr>
          <p:cNvPr id="12" name="Group 187"/>
          <p:cNvGrpSpPr>
            <a:grpSpLocks/>
          </p:cNvGrpSpPr>
          <p:nvPr/>
        </p:nvGrpSpPr>
        <p:grpSpPr bwMode="auto">
          <a:xfrm>
            <a:off x="935929" y="5566704"/>
            <a:ext cx="9932698" cy="240716"/>
            <a:chOff x="533400" y="6477000"/>
            <a:chExt cx="8534400" cy="230188"/>
          </a:xfrm>
        </p:grpSpPr>
        <p:cxnSp>
          <p:nvCxnSpPr>
            <p:cNvPr id="13" name="Straight Connector 162"/>
            <p:cNvCxnSpPr>
              <a:cxnSpLocks noChangeShapeType="1"/>
            </p:cNvCxnSpPr>
            <p:nvPr/>
          </p:nvCxnSpPr>
          <p:spPr bwMode="auto">
            <a:xfrm>
              <a:off x="533400" y="6705600"/>
              <a:ext cx="4572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66"/>
            <p:cNvCxnSpPr>
              <a:cxnSpLocks noChangeShapeType="1"/>
            </p:cNvCxnSpPr>
            <p:nvPr/>
          </p:nvCxnSpPr>
          <p:spPr bwMode="auto">
            <a:xfrm rot="5400000" flipH="1" flipV="1">
              <a:off x="8878094" y="6590506"/>
              <a:ext cx="2286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67"/>
            <p:cNvCxnSpPr>
              <a:cxnSpLocks noChangeShapeType="1"/>
            </p:cNvCxnSpPr>
            <p:nvPr/>
          </p:nvCxnSpPr>
          <p:spPr bwMode="auto">
            <a:xfrm>
              <a:off x="990600" y="6477000"/>
              <a:ext cx="37338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4609306" y="6590506"/>
              <a:ext cx="2286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72"/>
            <p:cNvCxnSpPr>
              <a:cxnSpLocks noChangeShapeType="1"/>
            </p:cNvCxnSpPr>
            <p:nvPr/>
          </p:nvCxnSpPr>
          <p:spPr bwMode="auto">
            <a:xfrm>
              <a:off x="4724400" y="6705600"/>
              <a:ext cx="42672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875506" y="6590506"/>
              <a:ext cx="2286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178"/>
            <p:cNvCxnSpPr>
              <a:cxnSpLocks noChangeShapeType="1"/>
            </p:cNvCxnSpPr>
            <p:nvPr/>
          </p:nvCxnSpPr>
          <p:spPr bwMode="auto">
            <a:xfrm>
              <a:off x="8991600" y="6477000"/>
              <a:ext cx="76200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5904F5-9CB6-4BE6-B121-5686566C6883}"/>
              </a:ext>
            </a:extLst>
          </p:cNvPr>
          <p:cNvSpPr txBox="1"/>
          <p:nvPr/>
        </p:nvSpPr>
        <p:spPr>
          <a:xfrm>
            <a:off x="2057870" y="298756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426E7-E100-4CBF-8CDC-99394B78B9CA}"/>
              </a:ext>
            </a:extLst>
          </p:cNvPr>
          <p:cNvSpPr txBox="1"/>
          <p:nvPr/>
        </p:nvSpPr>
        <p:spPr>
          <a:xfrm>
            <a:off x="3945885" y="298756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BEE0A-9E88-4187-A8D8-7730077FC8B1}"/>
              </a:ext>
            </a:extLst>
          </p:cNvPr>
          <p:cNvSpPr txBox="1"/>
          <p:nvPr/>
        </p:nvSpPr>
        <p:spPr>
          <a:xfrm>
            <a:off x="5805937" y="2992596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D5789-F638-4882-8613-CFB75F0CF803}"/>
              </a:ext>
            </a:extLst>
          </p:cNvPr>
          <p:cNvSpPr txBox="1"/>
          <p:nvPr/>
        </p:nvSpPr>
        <p:spPr>
          <a:xfrm>
            <a:off x="7458978" y="2977448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72FC23-5CBE-4564-9139-46DC79BF818C}"/>
              </a:ext>
            </a:extLst>
          </p:cNvPr>
          <p:cNvSpPr txBox="1"/>
          <p:nvPr/>
        </p:nvSpPr>
        <p:spPr>
          <a:xfrm>
            <a:off x="9497254" y="2964405"/>
            <a:ext cx="772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WB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4E48CB70-87F1-47E6-8CC2-367664EC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9E9AB1B-2423-412B-A3CD-4F1C429E7D1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AA1AAC9-8C7B-491B-B843-D91C8D54F2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MIPS Pipeline (Five-stage pipelin</a:t>
            </a:r>
            <a:r>
              <a:rPr lang="en-US" dirty="0"/>
              <a:t>e)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Entire datapath can be broken into </a:t>
            </a:r>
            <a:r>
              <a:rPr lang="en-US" sz="2400" b="1" dirty="0">
                <a:solidFill>
                  <a:srgbClr val="00B050"/>
                </a:solidFill>
              </a:rPr>
              <a:t>five</a:t>
            </a:r>
            <a:r>
              <a:rPr lang="en-US" sz="2400" b="1" dirty="0"/>
              <a:t> stages</a:t>
            </a:r>
          </a:p>
          <a:p>
            <a:r>
              <a:rPr lang="en-US" sz="2461" b="1" dirty="0"/>
              <a:t>Cycle period is changed to the time taken for a stage</a:t>
            </a:r>
            <a:endParaRPr lang="en-US" altLang="en-US" sz="2261" b="1" dirty="0"/>
          </a:p>
          <a:p>
            <a:pPr lvl="1"/>
            <a:r>
              <a:rPr lang="en-US" altLang="en-US" sz="2000" dirty="0"/>
              <a:t>Shorter clock cycle</a:t>
            </a:r>
          </a:p>
          <a:p>
            <a:pPr lvl="1"/>
            <a:r>
              <a:rPr lang="en-US" altLang="en-US" sz="2000" dirty="0"/>
              <a:t>Higher CPI (e.g., CPI = 5 in MIPS)</a:t>
            </a:r>
          </a:p>
          <a:p>
            <a:pPr lvl="1"/>
            <a:endParaRPr lang="en-US" altLang="en-US" sz="2000" dirty="0"/>
          </a:p>
          <a:p>
            <a:pPr lvl="1"/>
            <a:endParaRPr lang="en-US" sz="2000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710147" y="5458194"/>
            <a:ext cx="812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CLK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448996" y="5546847"/>
            <a:ext cx="1840403" cy="240713"/>
            <a:chOff x="620399" y="5427456"/>
            <a:chExt cx="1595016" cy="208618"/>
          </a:xfrm>
        </p:grpSpPr>
        <p:cxnSp>
          <p:nvCxnSpPr>
            <p:cNvPr id="13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249480" y="5527598"/>
            <a:ext cx="1840403" cy="240713"/>
            <a:chOff x="620399" y="5427456"/>
            <a:chExt cx="1595016" cy="208618"/>
          </a:xfrm>
        </p:grpSpPr>
        <p:cxnSp>
          <p:nvCxnSpPr>
            <p:cNvPr id="51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6" name="Group 55"/>
          <p:cNvGrpSpPr/>
          <p:nvPr/>
        </p:nvGrpSpPr>
        <p:grpSpPr>
          <a:xfrm>
            <a:off x="5105897" y="5525937"/>
            <a:ext cx="1840403" cy="240713"/>
            <a:chOff x="620399" y="5427456"/>
            <a:chExt cx="1595016" cy="208618"/>
          </a:xfrm>
        </p:grpSpPr>
        <p:cxnSp>
          <p:nvCxnSpPr>
            <p:cNvPr id="57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6994139" y="5529956"/>
            <a:ext cx="1840403" cy="240713"/>
            <a:chOff x="620399" y="5427456"/>
            <a:chExt cx="1595016" cy="208618"/>
          </a:xfrm>
        </p:grpSpPr>
        <p:cxnSp>
          <p:nvCxnSpPr>
            <p:cNvPr id="63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8" name="Group 67"/>
          <p:cNvGrpSpPr/>
          <p:nvPr/>
        </p:nvGrpSpPr>
        <p:grpSpPr>
          <a:xfrm>
            <a:off x="8830715" y="5531617"/>
            <a:ext cx="1840403" cy="240713"/>
            <a:chOff x="620399" y="5427456"/>
            <a:chExt cx="1595016" cy="208618"/>
          </a:xfrm>
        </p:grpSpPr>
        <p:cxnSp>
          <p:nvCxnSpPr>
            <p:cNvPr id="69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5" name="Straight Connector 74"/>
          <p:cNvCxnSpPr/>
          <p:nvPr/>
        </p:nvCxnSpPr>
        <p:spPr>
          <a:xfrm>
            <a:off x="3271929" y="343736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76448" y="340468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064689" y="340468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930196" y="3399807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ECD43BB-AC04-4E99-A88D-B819E6C4FEE9}"/>
              </a:ext>
            </a:extLst>
          </p:cNvPr>
          <p:cNvSpPr/>
          <p:nvPr/>
        </p:nvSpPr>
        <p:spPr>
          <a:xfrm>
            <a:off x="1448998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Instruction Fetch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69B6FB-F699-487A-9A0A-20F49DE9A98F}"/>
              </a:ext>
            </a:extLst>
          </p:cNvPr>
          <p:cNvSpPr/>
          <p:nvPr/>
        </p:nvSpPr>
        <p:spPr>
          <a:xfrm>
            <a:off x="3347437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Decode &amp; Register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Identify opcode &amp; read operands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153019-7F0D-4BC7-B433-4665C726B7E1}"/>
              </a:ext>
            </a:extLst>
          </p:cNvPr>
          <p:cNvSpPr/>
          <p:nvPr/>
        </p:nvSpPr>
        <p:spPr>
          <a:xfrm>
            <a:off x="5235452" y="3572346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Execute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A2964B-DE1D-4992-96AE-D9498BBA4E69}"/>
              </a:ext>
            </a:extLst>
          </p:cNvPr>
          <p:cNvSpPr/>
          <p:nvPr/>
        </p:nvSpPr>
        <p:spPr>
          <a:xfrm>
            <a:off x="7131178" y="3577371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Mem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896803-DD09-4E3B-B08C-14DAB4D225CC}"/>
              </a:ext>
            </a:extLst>
          </p:cNvPr>
          <p:cNvSpPr/>
          <p:nvPr/>
        </p:nvSpPr>
        <p:spPr>
          <a:xfrm>
            <a:off x="8997921" y="3572344"/>
            <a:ext cx="1758462" cy="16378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Write Result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to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dst</a:t>
            </a:r>
            <a:r>
              <a:rPr lang="en-US" dirty="0">
                <a:solidFill>
                  <a:sysClr val="windowText" lastClr="000000"/>
                </a:solidFill>
              </a:rPr>
              <a:t> register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2A6A39-1DFA-43D8-9CE2-64B127FBA291}"/>
              </a:ext>
            </a:extLst>
          </p:cNvPr>
          <p:cNvSpPr txBox="1"/>
          <p:nvPr/>
        </p:nvSpPr>
        <p:spPr>
          <a:xfrm>
            <a:off x="2057870" y="298756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9C442AE-43BD-40F4-8566-F32BCC65BA63}"/>
              </a:ext>
            </a:extLst>
          </p:cNvPr>
          <p:cNvSpPr txBox="1"/>
          <p:nvPr/>
        </p:nvSpPr>
        <p:spPr>
          <a:xfrm>
            <a:off x="3945885" y="298756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195B10D-D2EF-4FED-8335-8F0FF93360E4}"/>
              </a:ext>
            </a:extLst>
          </p:cNvPr>
          <p:cNvSpPr txBox="1"/>
          <p:nvPr/>
        </p:nvSpPr>
        <p:spPr>
          <a:xfrm>
            <a:off x="5805937" y="2992596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5D079-3C55-40A4-BB73-621668231423}"/>
              </a:ext>
            </a:extLst>
          </p:cNvPr>
          <p:cNvSpPr txBox="1"/>
          <p:nvPr/>
        </p:nvSpPr>
        <p:spPr>
          <a:xfrm>
            <a:off x="7458978" y="2977448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343681-4282-451C-A5D0-431D029086D6}"/>
              </a:ext>
            </a:extLst>
          </p:cNvPr>
          <p:cNvSpPr txBox="1"/>
          <p:nvPr/>
        </p:nvSpPr>
        <p:spPr>
          <a:xfrm>
            <a:off x="9497254" y="2964405"/>
            <a:ext cx="772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A77C1-B385-4DA2-8CB4-02FC8FF3E2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F0E0E-6224-44FD-9DFB-F84C14EDD3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9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MIPS Pipeline (Five-stage pipelin</a:t>
            </a:r>
            <a:r>
              <a:rPr lang="en-US" dirty="0"/>
              <a:t>e)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Entire datapath can be broken into </a:t>
            </a:r>
            <a:r>
              <a:rPr lang="en-US" sz="2400" b="1" dirty="0">
                <a:solidFill>
                  <a:srgbClr val="00B050"/>
                </a:solidFill>
              </a:rPr>
              <a:t>five</a:t>
            </a:r>
            <a:r>
              <a:rPr lang="en-US" sz="2400" b="1" dirty="0"/>
              <a:t> stages</a:t>
            </a:r>
          </a:p>
          <a:p>
            <a:r>
              <a:rPr lang="en-US" sz="2461" b="1" dirty="0"/>
              <a:t>Cycle period is changed to the time taken for a step</a:t>
            </a:r>
            <a:endParaRPr lang="en-US" altLang="en-US" sz="2261" b="1" dirty="0"/>
          </a:p>
          <a:p>
            <a:pPr lvl="1"/>
            <a:r>
              <a:rPr lang="en-US" altLang="en-US" sz="2000" dirty="0"/>
              <a:t>Shorter clock cycle</a:t>
            </a:r>
          </a:p>
          <a:p>
            <a:pPr lvl="1"/>
            <a:r>
              <a:rPr lang="en-US" altLang="en-US" sz="2000" dirty="0"/>
              <a:t>Higher CPI (e.g., CPI = 5 in MIPS)</a:t>
            </a:r>
          </a:p>
          <a:p>
            <a:pPr lvl="1"/>
            <a:r>
              <a:rPr lang="en-US" altLang="en-US" sz="2000" dirty="0">
                <a:solidFill>
                  <a:srgbClr val="00B050"/>
                </a:solidFill>
              </a:rPr>
              <a:t>System can achieve </a:t>
            </a:r>
            <a:r>
              <a:rPr lang="en-US" altLang="en-US" sz="2000" b="1" dirty="0">
                <a:solidFill>
                  <a:srgbClr val="00B050"/>
                </a:solidFill>
              </a:rPr>
              <a:t>CPI = 1 </a:t>
            </a:r>
            <a:r>
              <a:rPr lang="en-US" altLang="en-US" sz="2000" dirty="0">
                <a:solidFill>
                  <a:srgbClr val="00B050"/>
                </a:solidFill>
              </a:rPr>
              <a:t>by overlapping Multiple Instructions</a:t>
            </a:r>
          </a:p>
          <a:p>
            <a:pPr lvl="1"/>
            <a:endParaRPr lang="en-US" sz="2000" dirty="0"/>
          </a:p>
        </p:txBody>
      </p:sp>
      <p:graphicFrame>
        <p:nvGraphicFramePr>
          <p:cNvPr id="4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652112"/>
              </p:ext>
            </p:extLst>
          </p:nvPr>
        </p:nvGraphicFramePr>
        <p:xfrm>
          <a:off x="931985" y="3463914"/>
          <a:ext cx="7102320" cy="2343872"/>
        </p:xfrm>
        <a:graphic>
          <a:graphicData uri="http://schemas.openxmlformats.org/drawingml/2006/table">
            <a:tbl>
              <a:tblPr/>
              <a:tblGrid>
                <a:gridCol w="59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1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IF</a:t>
                      </a:r>
                      <a:endParaRPr lang="en-US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Inst5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88995" y="3463915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CC: clock cycle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890116" y="6030462"/>
            <a:ext cx="0" cy="182563"/>
          </a:xfrm>
          <a:prstGeom prst="line">
            <a:avLst/>
          </a:prstGeom>
          <a:ln w="38100">
            <a:solidFill>
              <a:srgbClr val="E99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913465" y="6138532"/>
            <a:ext cx="2920004" cy="12017"/>
          </a:xfrm>
          <a:prstGeom prst="straightConnector1">
            <a:avLst/>
          </a:prstGeom>
          <a:ln w="38100">
            <a:solidFill>
              <a:srgbClr val="E9904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3469" y="5968592"/>
            <a:ext cx="500970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E99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initial pipeline filling phase, </a:t>
            </a:r>
          </a:p>
          <a:p>
            <a:pPr defTabSz="527517"/>
            <a:r>
              <a:rPr lang="en-US" sz="2000" b="1" dirty="0">
                <a:solidFill>
                  <a:srgbClr val="E99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finish an instruction every cycle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9900FE-D028-4677-AC17-2FC5760DFB08}"/>
              </a:ext>
            </a:extLst>
          </p:cNvPr>
          <p:cNvCxnSpPr>
            <a:cxnSpLocks/>
          </p:cNvCxnSpPr>
          <p:nvPr/>
        </p:nvCxnSpPr>
        <p:spPr>
          <a:xfrm>
            <a:off x="1523287" y="6045331"/>
            <a:ext cx="0" cy="18256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0DD5F-2762-4D52-9ADC-031905CF8425}"/>
              </a:ext>
            </a:extLst>
          </p:cNvPr>
          <p:cNvCxnSpPr>
            <a:cxnSpLocks/>
          </p:cNvCxnSpPr>
          <p:nvPr/>
        </p:nvCxnSpPr>
        <p:spPr>
          <a:xfrm>
            <a:off x="1523286" y="6129683"/>
            <a:ext cx="2343482" cy="8849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2E6CC4-53D0-4778-AB01-32C2D723651C}"/>
              </a:ext>
            </a:extLst>
          </p:cNvPr>
          <p:cNvSpPr txBox="1"/>
          <p:nvPr/>
        </p:nvSpPr>
        <p:spPr>
          <a:xfrm>
            <a:off x="1170947" y="6290959"/>
            <a:ext cx="34547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527517">
              <a:defRPr sz="2000" b="1">
                <a:solidFill>
                  <a:srgbClr val="E990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415095"/>
                </a:solidFill>
              </a:rPr>
              <a:t>Initial pipeline filling phase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459C111-0BEB-44AD-8067-8B6FF7E77D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7C98D1A-EC19-4AA0-B878-01F75A442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Performance Example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100ps for register IOs (i.e., decode, writeback); 200ps for other stages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What would be the cycle period in single-cycle and pipelined </a:t>
            </a:r>
            <a:r>
              <a:rPr lang="en-US" altLang="en-US" sz="2400" b="1" dirty="0" err="1"/>
              <a:t>datapath</a:t>
            </a:r>
            <a:r>
              <a:rPr lang="en-US" altLang="en-US" sz="2400" b="1" dirty="0"/>
              <a:t>?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What would be the execution time of </a:t>
            </a:r>
            <a:r>
              <a:rPr lang="en-US" altLang="en-US" sz="2400" b="1" dirty="0" err="1"/>
              <a:t>lw</a:t>
            </a:r>
            <a:r>
              <a:rPr lang="en-US" altLang="en-US" sz="2400" b="1" dirty="0"/>
              <a:t> instruction?</a:t>
            </a:r>
          </a:p>
          <a:p>
            <a:endParaRPr lang="en-US" altLang="en-US" sz="2400" b="1" dirty="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7539"/>
              </p:ext>
            </p:extLst>
          </p:nvPr>
        </p:nvGraphicFramePr>
        <p:xfrm>
          <a:off x="1768214" y="3742341"/>
          <a:ext cx="9033135" cy="2694971"/>
        </p:xfrm>
        <a:graphic>
          <a:graphicData uri="http://schemas.openxmlformats.org/drawingml/2006/table">
            <a:tbl>
              <a:tblPr/>
              <a:tblGrid>
                <a:gridCol w="129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09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8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Instr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fetch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Register read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ALU op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Memory access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Register write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 time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lw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sw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R-type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beq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200ps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500ps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17095-A676-4095-B494-7734F7629E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8F87-3795-4612-98B1-C20F112C0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Performance Example</a:t>
            </a:r>
            <a:endParaRPr lang="en-AU" alt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D8C52B-8076-4B55-8BE8-1CB13E34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3248757" y="1196976"/>
            <a:ext cx="2666179" cy="36933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Single-cycle (T</a:t>
            </a:r>
            <a:r>
              <a:rPr lang="en-US" altLang="en-US" sz="1800" baseline="-25000" dirty="0">
                <a:solidFill>
                  <a:prstClr val="black"/>
                </a:solidFill>
              </a:rPr>
              <a:t>c</a:t>
            </a:r>
            <a:r>
              <a:rPr lang="en-US" altLang="en-US" sz="1800" dirty="0">
                <a:solidFill>
                  <a:prstClr val="black"/>
                </a:solidFill>
              </a:rPr>
              <a:t>= 800ps)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393221" y="3644901"/>
            <a:ext cx="2371227" cy="36933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Pipelined (T</a:t>
            </a:r>
            <a:r>
              <a:rPr lang="en-US" altLang="en-US" sz="1800" baseline="-25000" dirty="0">
                <a:solidFill>
                  <a:prstClr val="black"/>
                </a:solidFill>
              </a:rPr>
              <a:t>c</a:t>
            </a:r>
            <a:r>
              <a:rPr lang="en-US" altLang="en-US" sz="1800" dirty="0">
                <a:solidFill>
                  <a:prstClr val="black"/>
                </a:solidFill>
              </a:rPr>
              <a:t>= 200ps)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D977D-299A-4FEE-8448-0CDDF1D5577B}"/>
              </a:ext>
            </a:extLst>
          </p:cNvPr>
          <p:cNvSpPr txBox="1"/>
          <p:nvPr/>
        </p:nvSpPr>
        <p:spPr>
          <a:xfrm>
            <a:off x="8382662" y="1610345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>
                <a:solidFill>
                  <a:prstClr val="black"/>
                </a:solidFill>
              </a:rPr>
              <a:t>c</a:t>
            </a:r>
            <a:r>
              <a:rPr lang="en-US" altLang="en-US" sz="2000" b="1" dirty="0"/>
              <a:t> = Longest instruction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775B1-CC1E-43C6-9084-0B65B7E244C2}"/>
              </a:ext>
            </a:extLst>
          </p:cNvPr>
          <p:cNvSpPr txBox="1"/>
          <p:nvPr/>
        </p:nvSpPr>
        <p:spPr>
          <a:xfrm>
            <a:off x="8382662" y="406509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T</a:t>
            </a:r>
            <a:r>
              <a:rPr lang="en-US" altLang="en-US" sz="2000" b="1" baseline="-25000" dirty="0">
                <a:solidFill>
                  <a:srgbClr val="00B050"/>
                </a:solidFill>
              </a:rPr>
              <a:t>c</a:t>
            </a:r>
            <a:r>
              <a:rPr lang="en-US" altLang="en-US" sz="2000" b="1" dirty="0">
                <a:solidFill>
                  <a:srgbClr val="00B050"/>
                </a:solidFill>
              </a:rPr>
              <a:t> = Longest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AA2-F5E1-4B6B-94CA-5CD9B7925F56}"/>
              </a:ext>
            </a:extLst>
          </p:cNvPr>
          <p:cNvSpPr txBox="1"/>
          <p:nvPr/>
        </p:nvSpPr>
        <p:spPr>
          <a:xfrm>
            <a:off x="8382662" y="2217995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 err="1">
                <a:solidFill>
                  <a:prstClr val="black"/>
                </a:solidFill>
              </a:rPr>
              <a:t>lw</a:t>
            </a:r>
            <a:r>
              <a:rPr lang="en-US" altLang="en-US" sz="2000" b="1" dirty="0"/>
              <a:t> = 800ps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908CC-247E-4E71-BBF2-A6C1DF0DBA94}"/>
              </a:ext>
            </a:extLst>
          </p:cNvPr>
          <p:cNvSpPr txBox="1"/>
          <p:nvPr/>
        </p:nvSpPr>
        <p:spPr>
          <a:xfrm>
            <a:off x="8382662" y="468645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srgbClr val="FF0000"/>
                </a:solidFill>
              </a:rPr>
              <a:t>T</a:t>
            </a:r>
            <a:r>
              <a:rPr lang="en-US" altLang="en-US" sz="2000" b="1" baseline="-25000" dirty="0" err="1">
                <a:solidFill>
                  <a:srgbClr val="FF0000"/>
                </a:solidFill>
              </a:rPr>
              <a:t>lw</a:t>
            </a:r>
            <a:r>
              <a:rPr lang="en-US" altLang="en-US" sz="2000" b="1" dirty="0">
                <a:solidFill>
                  <a:srgbClr val="FF0000"/>
                </a:solidFill>
              </a:rPr>
              <a:t> = 1000ps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796A0-1687-46C9-82A0-FB930980786D}"/>
              </a:ext>
            </a:extLst>
          </p:cNvPr>
          <p:cNvSpPr txBox="1"/>
          <p:nvPr/>
        </p:nvSpPr>
        <p:spPr>
          <a:xfrm>
            <a:off x="8382662" y="2827536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prstClr val="black"/>
                </a:solidFill>
              </a:rPr>
              <a:t>2 x </a:t>
            </a:r>
            <a:r>
              <a:rPr lang="en-US" altLang="en-US" sz="2000" b="1" dirty="0" err="1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 err="1">
                <a:solidFill>
                  <a:prstClr val="black"/>
                </a:solidFill>
              </a:rPr>
              <a:t>lw</a:t>
            </a:r>
            <a:r>
              <a:rPr lang="en-US" altLang="en-US" sz="2000" b="1" dirty="0"/>
              <a:t> = 1600ps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1DAFA-BC42-4ECE-98CD-4F2B13E588F0}"/>
              </a:ext>
            </a:extLst>
          </p:cNvPr>
          <p:cNvSpPr txBox="1"/>
          <p:nvPr/>
        </p:nvSpPr>
        <p:spPr>
          <a:xfrm>
            <a:off x="8382662" y="530781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2 x </a:t>
            </a:r>
            <a:r>
              <a:rPr lang="en-US" altLang="en-US" sz="2000" b="1" dirty="0" err="1">
                <a:solidFill>
                  <a:srgbClr val="00B050"/>
                </a:solidFill>
              </a:rPr>
              <a:t>T</a:t>
            </a:r>
            <a:r>
              <a:rPr lang="en-US" altLang="en-US" sz="2000" b="1" baseline="-25000" dirty="0" err="1">
                <a:solidFill>
                  <a:srgbClr val="00B050"/>
                </a:solidFill>
              </a:rPr>
              <a:t>lw</a:t>
            </a:r>
            <a:r>
              <a:rPr lang="en-US" altLang="en-US" sz="2000" b="1" dirty="0">
                <a:solidFill>
                  <a:srgbClr val="00B050"/>
                </a:solidFill>
              </a:rPr>
              <a:t> = 1200ps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D6F8E-5649-482E-BDDB-9B27B65A1314}"/>
              </a:ext>
            </a:extLst>
          </p:cNvPr>
          <p:cNvSpPr txBox="1"/>
          <p:nvPr/>
        </p:nvSpPr>
        <p:spPr>
          <a:xfrm>
            <a:off x="8382662" y="5791834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B236A65-E163-4428-B959-6689E56FCC34}"/>
              </a:ext>
            </a:extLst>
          </p:cNvPr>
          <p:cNvSpPr/>
          <p:nvPr/>
        </p:nvSpPr>
        <p:spPr>
          <a:xfrm rot="16200000">
            <a:off x="3821297" y="3092914"/>
            <a:ext cx="221250" cy="2902230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B4639FC-472C-4FCC-978C-A6B54BD25C3C}"/>
              </a:ext>
            </a:extLst>
          </p:cNvPr>
          <p:cNvSpPr/>
          <p:nvPr/>
        </p:nvSpPr>
        <p:spPr>
          <a:xfrm rot="16200000">
            <a:off x="3519146" y="921799"/>
            <a:ext cx="221250" cy="2313829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5069A36-C21D-4CBE-A54D-D50DD4455BF9}"/>
              </a:ext>
            </a:extLst>
          </p:cNvPr>
          <p:cNvSpPr/>
          <p:nvPr/>
        </p:nvSpPr>
        <p:spPr>
          <a:xfrm rot="16200000">
            <a:off x="4111518" y="2794742"/>
            <a:ext cx="221250" cy="3498574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DA0FB89-8F1F-4C86-80A2-BDCEC00ABD5C}"/>
              </a:ext>
            </a:extLst>
          </p:cNvPr>
          <p:cNvSpPr/>
          <p:nvPr/>
        </p:nvSpPr>
        <p:spPr>
          <a:xfrm rot="16200000">
            <a:off x="4687990" y="-245615"/>
            <a:ext cx="221250" cy="4651515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9586E-0E79-4117-8756-B23C0FD1BD89}"/>
              </a:ext>
            </a:extLst>
          </p:cNvPr>
          <p:cNvSpPr txBox="1"/>
          <p:nvPr/>
        </p:nvSpPr>
        <p:spPr>
          <a:xfrm>
            <a:off x="8382662" y="3260549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/>
              <a:t>…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48339-BC50-452F-B6EF-A3BC3D560F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14EC66-59E3-4E32-9FAE-48AC4C52D2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8" grpId="0"/>
      <p:bldP spid="4" grpId="0"/>
      <p:bldP spid="6" grpId="0"/>
      <p:bldP spid="7" grpId="0"/>
      <p:bldP spid="10" grpId="0"/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Throughput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1364" name="Group 4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81814587"/>
                  </p:ext>
                </p:extLst>
              </p:nvPr>
            </p:nvGraphicFramePr>
            <p:xfrm>
              <a:off x="2909889" y="4857236"/>
              <a:ext cx="5243512" cy="1397272"/>
            </p:xfrm>
            <a:graphic>
              <a:graphicData uri="http://schemas.openxmlformats.org/drawingml/2006/table">
                <a:tbl>
                  <a:tblPr/>
                  <a:tblGrid>
                    <a:gridCol w="27003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43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780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</a:rPr>
                            <a:t>Pipeline IPC</a:t>
                          </a:r>
                        </a:p>
                      </a:txBody>
                      <a:tcPr marL="119946" marR="119946" marT="45736" marB="45736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0" lang="en-US" sz="21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sz="2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</a:endParaRPr>
                        </a:p>
                      </a:txBody>
                      <a:tcPr marL="119946" marR="119946" marT="45736" marB="45736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1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</a:rPr>
                            <a:t>Let </a:t>
                          </a: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oMath>
                          </a14:m>
                          <a:b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</a:b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(n = infinity)</a:t>
                          </a:r>
                        </a:p>
                      </a:txBody>
                      <a:tcPr marL="119946" marR="119946" marT="45736" marB="45736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1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2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</a:endParaRPr>
                        </a:p>
                      </a:txBody>
                      <a:tcPr marL="119946" marR="119946" marT="45736" marB="45736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1364" name="Group 4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81814587"/>
                  </p:ext>
                </p:extLst>
              </p:nvPr>
            </p:nvGraphicFramePr>
            <p:xfrm>
              <a:off x="2909889" y="4857236"/>
              <a:ext cx="5243512" cy="1397272"/>
            </p:xfrm>
            <a:graphic>
              <a:graphicData uri="http://schemas.openxmlformats.org/drawingml/2006/table">
                <a:tbl>
                  <a:tblPr/>
                  <a:tblGrid>
                    <a:gridCol w="27003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43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959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</a:rPr>
                            <a:t>Pipeline IPC</a:t>
                          </a:r>
                        </a:p>
                      </a:txBody>
                      <a:tcPr marL="119946" marR="119946" marT="45736" marB="45736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946" marR="119946" marT="45736" marB="45736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7177" t="-1739" r="-1196" b="-11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1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946" marR="119946" marT="45736" marB="45736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29" t="-100862" r="-95485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946" marR="119946" marT="45736" marB="45736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7177" t="-100862" r="-1196" b="-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11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9524"/>
            <a:ext cx="8724900" cy="331152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Throughput (T) = # of instructions executed / time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IPC = Instruction Per Cycle = 1 / CPI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For a large number of instructions, the IPC of a pipelined processor is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 instruction per clock cycle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 when we keep the pipeline full of instructions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lang="en-US" sz="2000" i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9D0DA-DDB2-450D-95A2-09FD678E2DB0}"/>
              </a:ext>
            </a:extLst>
          </p:cNvPr>
          <p:cNvSpPr txBox="1"/>
          <p:nvPr/>
        </p:nvSpPr>
        <p:spPr>
          <a:xfrm>
            <a:off x="1568515" y="4168503"/>
            <a:ext cx="8532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Assume we execute </a:t>
            </a:r>
            <a:r>
              <a:rPr lang="en-US" altLang="en-US" sz="24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 instructions </a:t>
            </a:r>
            <a:r>
              <a:rPr lang="en-US" alt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using a </a:t>
            </a:r>
            <a:r>
              <a:rPr lang="en-US" altLang="en-US" sz="24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 stage</a:t>
            </a:r>
            <a:r>
              <a:rPr lang="en-US" alt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datapath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46E65-3A68-4097-B2E3-0B40465DFA34}"/>
              </a:ext>
            </a:extLst>
          </p:cNvPr>
          <p:cNvSpPr txBox="1"/>
          <p:nvPr/>
        </p:nvSpPr>
        <p:spPr>
          <a:xfrm>
            <a:off x="9105900" y="430157"/>
            <a:ext cx="27432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CPI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Cycle per instruction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 - The smaller the better</a:t>
            </a: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IPC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Instruction per cycle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 - The larger the better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BD58C-6164-4AD5-98E7-58E8A245DD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AC624-51AA-4232-8166-3EC4E220F8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3E094-6516-41EE-B3A8-F00B3CAD7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>
                <a:solidFill>
                  <a:srgbClr val="C00000"/>
                </a:solidFill>
              </a:rPr>
              <a:t>Hazards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/>
              <a:t>Any sequence of instructions that prevent full pipeline utilization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Often causes the pipeline to </a:t>
            </a:r>
            <a:r>
              <a:rPr lang="en-US" sz="2000" b="1" dirty="0">
                <a:solidFill>
                  <a:srgbClr val="C00000"/>
                </a:solidFill>
              </a:rPr>
              <a:t>stall</a:t>
            </a:r>
            <a:r>
              <a:rPr lang="en-US" sz="2000" dirty="0"/>
              <a:t> for one or more instructions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>
                <a:solidFill>
                  <a:srgbClr val="C00000"/>
                </a:solidFill>
              </a:rPr>
              <a:t>Structural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HW organization cannot support certain combinations of instructions being overlapped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>
                <a:solidFill>
                  <a:srgbClr val="C00000"/>
                </a:solidFill>
              </a:rPr>
              <a:t>Data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Data dependencies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>
                <a:solidFill>
                  <a:srgbClr val="C00000"/>
                </a:solidFill>
              </a:rPr>
              <a:t>Control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Branches &amp; changes to PC in the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If branch is determined to be taken later in the pipeline, flush (delete) the instructions in the pipeline that shouldn’t be executed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ACBFE8-F389-4601-AE51-2F675A471332}"/>
              </a:ext>
            </a:extLst>
          </p:cNvPr>
          <p:cNvCxnSpPr/>
          <p:nvPr/>
        </p:nvCxnSpPr>
        <p:spPr>
          <a:xfrm>
            <a:off x="1038225" y="2952750"/>
            <a:ext cx="400050" cy="238125"/>
          </a:xfrm>
          <a:prstGeom prst="straightConnector1">
            <a:avLst/>
          </a:prstGeom>
          <a:ln>
            <a:solidFill>
              <a:srgbClr val="E99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FFBD4F-FF89-4B2E-ACC8-97A76CEB66D0}"/>
              </a:ext>
            </a:extLst>
          </p:cNvPr>
          <p:cNvSpPr txBox="1"/>
          <p:nvPr/>
        </p:nvSpPr>
        <p:spPr>
          <a:xfrm>
            <a:off x="1371600" y="3053972"/>
            <a:ext cx="275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9904D"/>
                </a:solidFill>
              </a:rPr>
              <a:t>Hardware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(not homework!)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6785AA-8754-4DBD-A5AD-ECE526BBD5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A54965-55A6-4DF7-A277-1E46E4E478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Structural Hazards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Combinations of instructions that cannot be overlapped in the given order due to HW constraints</a:t>
            </a:r>
          </a:p>
          <a:p>
            <a:pPr lvl="1"/>
            <a:r>
              <a:rPr lang="en-US" altLang="en-US" sz="2000" dirty="0"/>
              <a:t>Often due to lack of HW resources</a:t>
            </a:r>
          </a:p>
          <a:p>
            <a:r>
              <a:rPr lang="en-US" altLang="en-US" sz="2400" b="1" dirty="0"/>
              <a:t>Example: A single memory rather than separate I &amp; D Memories</a:t>
            </a:r>
          </a:p>
          <a:p>
            <a:pPr lvl="1"/>
            <a:r>
              <a:rPr lang="en-US" altLang="en-US" sz="2000" dirty="0"/>
              <a:t>Structural hazard whenever an instruction needs to perform a data access (i.e. ‘</a:t>
            </a:r>
            <a:r>
              <a:rPr lang="en-US" altLang="en-US" sz="2000" dirty="0" err="1"/>
              <a:t>lw</a:t>
            </a:r>
            <a:r>
              <a:rPr lang="en-US" altLang="en-US" sz="2000" dirty="0"/>
              <a:t>’ or ‘</a:t>
            </a:r>
            <a:r>
              <a:rPr lang="en-US" altLang="en-US" sz="2000" dirty="0" err="1"/>
              <a:t>sw</a:t>
            </a:r>
            <a:r>
              <a:rPr lang="en-US" altLang="en-US" sz="2000" dirty="0"/>
              <a:t>’) </a:t>
            </a:r>
          </a:p>
        </p:txBody>
      </p:sp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638550" y="3830783"/>
            <a:ext cx="152400" cy="11430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09" name="Rectangle 4"/>
          <p:cNvSpPr>
            <a:spLocks noChangeArrowheads="1"/>
          </p:cNvSpPr>
          <p:nvPr/>
        </p:nvSpPr>
        <p:spPr bwMode="auto">
          <a:xfrm>
            <a:off x="5543550" y="3830783"/>
            <a:ext cx="152400" cy="11430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7219950" y="3830783"/>
            <a:ext cx="152400" cy="11430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1" name="Rectangle 6"/>
          <p:cNvSpPr>
            <a:spLocks noChangeArrowheads="1"/>
          </p:cNvSpPr>
          <p:nvPr/>
        </p:nvSpPr>
        <p:spPr bwMode="auto">
          <a:xfrm>
            <a:off x="9429750" y="3830783"/>
            <a:ext cx="152400" cy="11430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5238750" y="5202383"/>
            <a:ext cx="990600" cy="4572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153150" y="3906983"/>
            <a:ext cx="685800" cy="9906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ALU</a:t>
            </a: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4324350" y="3983183"/>
            <a:ext cx="838200" cy="8382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Reg.</a:t>
            </a:r>
          </a:p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File</a:t>
            </a:r>
          </a:p>
        </p:txBody>
      </p:sp>
      <p:cxnSp>
        <p:nvCxnSpPr>
          <p:cNvPr id="47115" name="AutoShape 12"/>
          <p:cNvCxnSpPr>
            <a:cxnSpLocks noChangeShapeType="1"/>
          </p:cNvCxnSpPr>
          <p:nvPr/>
        </p:nvCxnSpPr>
        <p:spPr bwMode="auto">
          <a:xfrm>
            <a:off x="3790950" y="4135583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AutoShape 13"/>
          <p:cNvCxnSpPr>
            <a:cxnSpLocks noChangeShapeType="1"/>
          </p:cNvCxnSpPr>
          <p:nvPr/>
        </p:nvCxnSpPr>
        <p:spPr bwMode="auto">
          <a:xfrm>
            <a:off x="3790950" y="4440383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AutoShape 14"/>
          <p:cNvCxnSpPr>
            <a:cxnSpLocks noChangeShapeType="1"/>
            <a:stCxn id="47114" idx="3"/>
            <a:endCxn id="47109" idx="1"/>
          </p:cNvCxnSpPr>
          <p:nvPr/>
        </p:nvCxnSpPr>
        <p:spPr bwMode="auto">
          <a:xfrm>
            <a:off x="5162550" y="4402283"/>
            <a:ext cx="3810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AutoShape 15"/>
          <p:cNvCxnSpPr>
            <a:cxnSpLocks noChangeShapeType="1"/>
          </p:cNvCxnSpPr>
          <p:nvPr/>
        </p:nvCxnSpPr>
        <p:spPr bwMode="auto">
          <a:xfrm>
            <a:off x="5162550" y="4059383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AutoShape 17"/>
          <p:cNvCxnSpPr>
            <a:cxnSpLocks noChangeShapeType="1"/>
          </p:cNvCxnSpPr>
          <p:nvPr/>
        </p:nvCxnSpPr>
        <p:spPr bwMode="auto">
          <a:xfrm>
            <a:off x="5695950" y="4059383"/>
            <a:ext cx="457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AutoShape 18"/>
          <p:cNvCxnSpPr>
            <a:cxnSpLocks noChangeShapeType="1"/>
            <a:stCxn id="47113" idx="3"/>
            <a:endCxn id="47110" idx="1"/>
          </p:cNvCxnSpPr>
          <p:nvPr/>
        </p:nvCxnSpPr>
        <p:spPr bwMode="auto">
          <a:xfrm>
            <a:off x="6838950" y="4402283"/>
            <a:ext cx="3810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AutoShape 21"/>
          <p:cNvCxnSpPr>
            <a:cxnSpLocks noChangeShapeType="1"/>
            <a:stCxn id="47111" idx="3"/>
            <a:endCxn id="47114" idx="0"/>
          </p:cNvCxnSpPr>
          <p:nvPr/>
        </p:nvCxnSpPr>
        <p:spPr bwMode="auto">
          <a:xfrm flipH="1" flipV="1">
            <a:off x="4743450" y="3983183"/>
            <a:ext cx="4838700" cy="419100"/>
          </a:xfrm>
          <a:prstGeom prst="bentConnector4">
            <a:avLst>
              <a:gd name="adj1" fmla="val -4722"/>
              <a:gd name="adj2" fmla="val 213481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Rectangle 27"/>
          <p:cNvSpPr>
            <a:spLocks noChangeArrowheads="1"/>
          </p:cNvSpPr>
          <p:nvPr/>
        </p:nvSpPr>
        <p:spPr bwMode="auto">
          <a:xfrm rot="-5400000">
            <a:off x="2476500" y="3545033"/>
            <a:ext cx="266700" cy="9906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400">
                <a:solidFill>
                  <a:prstClr val="black"/>
                </a:solidFill>
              </a:rPr>
              <a:t>PC</a:t>
            </a:r>
          </a:p>
        </p:txBody>
      </p:sp>
      <p:cxnSp>
        <p:nvCxnSpPr>
          <p:cNvPr id="47123" name="AutoShape 14"/>
          <p:cNvCxnSpPr>
            <a:cxnSpLocks noChangeShapeType="1"/>
            <a:stCxn id="47109" idx="3"/>
            <a:endCxn id="47113" idx="1"/>
          </p:cNvCxnSpPr>
          <p:nvPr/>
        </p:nvCxnSpPr>
        <p:spPr bwMode="auto">
          <a:xfrm>
            <a:off x="5695950" y="4402283"/>
            <a:ext cx="457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AutoShape 21"/>
          <p:cNvCxnSpPr>
            <a:cxnSpLocks noChangeShapeType="1"/>
            <a:stCxn id="47122" idx="1"/>
            <a:endCxn id="47112" idx="1"/>
          </p:cNvCxnSpPr>
          <p:nvPr/>
        </p:nvCxnSpPr>
        <p:spPr bwMode="auto">
          <a:xfrm rot="16200000" flipH="1">
            <a:off x="3295650" y="3487883"/>
            <a:ext cx="1257300" cy="262890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AutoShape 21"/>
          <p:cNvCxnSpPr>
            <a:cxnSpLocks noChangeShapeType="1"/>
            <a:stCxn id="47110" idx="3"/>
            <a:endCxn id="47112" idx="3"/>
          </p:cNvCxnSpPr>
          <p:nvPr/>
        </p:nvCxnSpPr>
        <p:spPr bwMode="auto">
          <a:xfrm flipH="1">
            <a:off x="6229350" y="4402283"/>
            <a:ext cx="1143000" cy="1028700"/>
          </a:xfrm>
          <a:prstGeom prst="bentConnector3">
            <a:avLst>
              <a:gd name="adj1" fmla="val -23077"/>
            </a:avLst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AutoShape 21"/>
          <p:cNvCxnSpPr>
            <a:cxnSpLocks noChangeShapeType="1"/>
            <a:stCxn id="47112" idx="2"/>
            <a:endCxn id="47108" idx="1"/>
          </p:cNvCxnSpPr>
          <p:nvPr/>
        </p:nvCxnSpPr>
        <p:spPr bwMode="auto">
          <a:xfrm rot="5400000" flipH="1">
            <a:off x="4057650" y="3983183"/>
            <a:ext cx="1257300" cy="2095500"/>
          </a:xfrm>
          <a:prstGeom prst="bentConnector4">
            <a:avLst>
              <a:gd name="adj1" fmla="val -7792"/>
              <a:gd name="adj2" fmla="val 110907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7" name="AutoShape 21"/>
          <p:cNvCxnSpPr>
            <a:cxnSpLocks noChangeShapeType="1"/>
            <a:stCxn id="47112" idx="2"/>
            <a:endCxn id="47111" idx="1"/>
          </p:cNvCxnSpPr>
          <p:nvPr/>
        </p:nvCxnSpPr>
        <p:spPr bwMode="auto">
          <a:xfrm rot="5400000" flipH="1" flipV="1">
            <a:off x="6953250" y="3183083"/>
            <a:ext cx="1257300" cy="3695700"/>
          </a:xfrm>
          <a:prstGeom prst="bentConnector4">
            <a:avLst>
              <a:gd name="adj1" fmla="val -7315"/>
              <a:gd name="adj2" fmla="val 56699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8" name="Text Box 23"/>
          <p:cNvSpPr txBox="1">
            <a:spLocks noChangeArrowheads="1"/>
          </p:cNvSpPr>
          <p:nvPr/>
        </p:nvSpPr>
        <p:spPr bwMode="auto">
          <a:xfrm>
            <a:off x="7448550" y="3602184"/>
            <a:ext cx="685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LW</a:t>
            </a:r>
          </a:p>
        </p:txBody>
      </p:sp>
      <p:sp>
        <p:nvSpPr>
          <p:cNvPr id="47129" name="Text Box 23"/>
          <p:cNvSpPr txBox="1">
            <a:spLocks noChangeArrowheads="1"/>
          </p:cNvSpPr>
          <p:nvPr/>
        </p:nvSpPr>
        <p:spPr bwMode="auto">
          <a:xfrm>
            <a:off x="2647950" y="4287984"/>
            <a:ext cx="685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i+2</a:t>
            </a:r>
          </a:p>
        </p:txBody>
      </p:sp>
      <p:sp>
        <p:nvSpPr>
          <p:cNvPr id="47130" name="Text Box 23"/>
          <p:cNvSpPr txBox="1">
            <a:spLocks noChangeArrowheads="1"/>
          </p:cNvSpPr>
          <p:nvPr/>
        </p:nvSpPr>
        <p:spPr bwMode="auto">
          <a:xfrm>
            <a:off x="4781550" y="3602184"/>
            <a:ext cx="685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i+1</a:t>
            </a:r>
          </a:p>
        </p:txBody>
      </p:sp>
      <p:sp>
        <p:nvSpPr>
          <p:cNvPr id="47131" name="Text Box 23"/>
          <p:cNvSpPr txBox="1">
            <a:spLocks noChangeArrowheads="1"/>
          </p:cNvSpPr>
          <p:nvPr/>
        </p:nvSpPr>
        <p:spPr bwMode="auto">
          <a:xfrm>
            <a:off x="6305550" y="3602184"/>
            <a:ext cx="685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" name="Explosion 1 4"/>
          <p:cNvSpPr/>
          <p:nvPr/>
        </p:nvSpPr>
        <p:spPr>
          <a:xfrm>
            <a:off x="4783765" y="4490921"/>
            <a:ext cx="2017086" cy="931508"/>
          </a:xfrm>
          <a:prstGeom prst="irregularSeal1">
            <a:avLst/>
          </a:prstGeom>
          <a:solidFill>
            <a:srgbClr val="FF0000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Hazard!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4792B-EF8D-4C18-AFE9-E0AFF0374A11}"/>
              </a:ext>
            </a:extLst>
          </p:cNvPr>
          <p:cNvSpPr txBox="1"/>
          <p:nvPr/>
        </p:nvSpPr>
        <p:spPr>
          <a:xfrm>
            <a:off x="8118508" y="5026468"/>
            <a:ext cx="406079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IF: fetch the instruction, write to </a:t>
            </a:r>
            <a:r>
              <a:rPr lang="en-US" dirty="0">
                <a:solidFill>
                  <a:srgbClr val="C00000"/>
                </a:solidFill>
              </a:rPr>
              <a:t>memory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MEM: write the data to </a:t>
            </a:r>
            <a:r>
              <a:rPr lang="en-US" dirty="0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2304B-A8A4-47DB-88E5-CD6CF58A4BCE}"/>
              </a:ext>
            </a:extLst>
          </p:cNvPr>
          <p:cNvSpPr txBox="1"/>
          <p:nvPr/>
        </p:nvSpPr>
        <p:spPr>
          <a:xfrm>
            <a:off x="207178" y="5536678"/>
            <a:ext cx="266932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en-US" sz="1800" dirty="0"/>
              <a:t>This is not a good design :(</a:t>
            </a:r>
          </a:p>
          <a:p>
            <a:r>
              <a:rPr lang="en-US" dirty="0">
                <a:solidFill>
                  <a:srgbClr val="C00000"/>
                </a:solidFill>
              </a:rPr>
              <a:t>Fix: </a:t>
            </a:r>
          </a:p>
          <a:p>
            <a:r>
              <a:rPr lang="en-US" dirty="0">
                <a:solidFill>
                  <a:srgbClr val="C00000"/>
                </a:solidFill>
              </a:rPr>
              <a:t>Instruction cache (</a:t>
            </a:r>
            <a:r>
              <a:rPr lang="en-US" dirty="0" err="1">
                <a:solidFill>
                  <a:srgbClr val="C00000"/>
                </a:solidFill>
              </a:rPr>
              <a:t>ICache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r>
              <a:rPr lang="en-US" dirty="0">
                <a:solidFill>
                  <a:srgbClr val="C00000"/>
                </a:solidFill>
              </a:rPr>
              <a:t>Data cache (</a:t>
            </a:r>
            <a:r>
              <a:rPr lang="en-US" dirty="0" err="1">
                <a:solidFill>
                  <a:srgbClr val="C00000"/>
                </a:solidFill>
              </a:rPr>
              <a:t>DCache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0474D-4B04-41B6-BC7C-1DDFC7B6E3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01DE8-75A6-41A7-B781-3DDCD10957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A3D93-26C9-4432-801E-E0D58ED1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9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  <p:bldP spid="47109" grpId="0" animBg="1"/>
      <p:bldP spid="47110" grpId="0" animBg="1"/>
      <p:bldP spid="47111" grpId="0" animBg="1"/>
      <p:bldP spid="47112" grpId="0" animBg="1"/>
      <p:bldP spid="47113" grpId="0" animBg="1"/>
      <p:bldP spid="47114" grpId="0" animBg="1"/>
      <p:bldP spid="47122" grpId="0" animBg="1"/>
      <p:bldP spid="47128" grpId="0"/>
      <p:bldP spid="47129" grpId="0"/>
      <p:bldP spid="47130" grpId="0"/>
      <p:bldP spid="47131" grpId="0"/>
      <p:bldP spid="5" grpId="0" animBg="1"/>
      <p:bldP spid="2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F4141-59C5-456F-9236-8DDB7068D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180928-F89A-43D0-89E2-183C53081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918EB6-B74D-214D-A992-AEC39C287CF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2082" t="18491" r="27740" b="29099"/>
          <a:stretch/>
        </p:blipFill>
        <p:spPr>
          <a:xfrm>
            <a:off x="7727950" y="0"/>
            <a:ext cx="446405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2D23D5-9524-454C-832F-971A364D0DA8}"/>
              </a:ext>
            </a:extLst>
          </p:cNvPr>
          <p:cNvSpPr/>
          <p:nvPr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4445438" y="2287874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Pipelining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4" y="880064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5178286" y="4841875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5178284" y="1684122"/>
            <a:ext cx="5489713" cy="1241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  <a:p>
            <a:r>
              <a:rPr lang="en-US" dirty="0">
                <a:latin typeface="Roboto Medium" panose="02000000000000000000" pitchFamily="2" charset="0"/>
              </a:rPr>
              <a:t>Lecture 3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EF9D9AF7-9CC7-4B2F-A9CF-22985CB2207E}"/>
              </a:ext>
            </a:extLst>
          </p:cNvPr>
          <p:cNvSpPr txBox="1">
            <a:spLocks/>
          </p:cNvSpPr>
          <p:nvPr/>
        </p:nvSpPr>
        <p:spPr>
          <a:xfrm>
            <a:off x="2014140" y="4572524"/>
            <a:ext cx="4464050" cy="1371078"/>
          </a:xfrm>
          <a:prstGeom prst="rect">
            <a:avLst/>
          </a:prstGeom>
        </p:spPr>
        <p:txBody>
          <a:bodyPr vert="horz" lIns="91305" tIns="45653" rIns="91305" bIns="45653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  <a:p>
            <a:pPr algn="l" defTabSz="456487"/>
            <a:r>
              <a:rPr lang="en-US" altLang="zh-CN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Computer Architecture: A Quantitative Approach</a:t>
            </a:r>
            <a:endParaRPr lang="en-US" sz="140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Licensed for use under a Creative Commons Attribution-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NonCommercial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ShareAlike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3.0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Unported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License.</a:t>
            </a: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94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Data Hazards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6" y="1160463"/>
            <a:ext cx="5855920" cy="51450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Read-After-Write (</a:t>
            </a:r>
            <a:r>
              <a:rPr lang="en-US" sz="2400" dirty="0">
                <a:solidFill>
                  <a:srgbClr val="00B050"/>
                </a:solidFill>
              </a:rPr>
              <a:t>RAW</a:t>
            </a:r>
            <a:r>
              <a:rPr lang="en-US" sz="2400" dirty="0"/>
              <a:t>)</a:t>
            </a:r>
          </a:p>
          <a:p>
            <a:pPr lvl="1">
              <a:defRPr/>
            </a:pPr>
            <a:r>
              <a:rPr lang="en-US" sz="1939" dirty="0"/>
              <a:t>A following instruction reads a result from a previous instruction</a:t>
            </a:r>
            <a:endParaRPr lang="en-US" sz="1939" b="1" dirty="0"/>
          </a:p>
          <a:p>
            <a:pPr>
              <a:defRPr/>
            </a:pPr>
            <a:r>
              <a:rPr lang="en-US" sz="2400" dirty="0"/>
              <a:t>Write-After-Read (</a:t>
            </a:r>
            <a:r>
              <a:rPr lang="en-US" sz="2400" dirty="0">
                <a:solidFill>
                  <a:srgbClr val="00B050"/>
                </a:solidFill>
              </a:rPr>
              <a:t>WAR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en-US" sz="2400" dirty="0"/>
              <a:t>Write-After-Write (</a:t>
            </a:r>
            <a:r>
              <a:rPr lang="en-US" sz="2400" dirty="0">
                <a:solidFill>
                  <a:srgbClr val="00B050"/>
                </a:solidFill>
              </a:rPr>
              <a:t>WAW</a:t>
            </a:r>
            <a:r>
              <a:rPr lang="en-US" sz="2400" dirty="0"/>
              <a:t>)</a:t>
            </a:r>
          </a:p>
          <a:p>
            <a:pPr lvl="1"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400" b="1" dirty="0"/>
              <a:t>RAW Example</a:t>
            </a:r>
          </a:p>
          <a:p>
            <a:pPr lvl="1" eaLnBrk="1" hangingPunct="1">
              <a:defRPr/>
            </a:pPr>
            <a:r>
              <a:rPr lang="en-US" sz="2000" dirty="0"/>
              <a:t>LW  </a:t>
            </a:r>
            <a:r>
              <a:rPr lang="en-US" sz="2000" dirty="0">
                <a:solidFill>
                  <a:srgbClr val="FF0000"/>
                </a:solidFill>
              </a:rPr>
              <a:t>$t1</a:t>
            </a:r>
            <a:r>
              <a:rPr lang="en-US" sz="2000" dirty="0"/>
              <a:t>,4($s0)</a:t>
            </a:r>
          </a:p>
          <a:p>
            <a:pPr lvl="1" eaLnBrk="1" hangingPunct="1">
              <a:defRPr/>
            </a:pPr>
            <a:r>
              <a:rPr lang="en-US" sz="2000" dirty="0"/>
              <a:t>ADD $t5,</a:t>
            </a:r>
            <a:r>
              <a:rPr lang="en-US" sz="2000" dirty="0">
                <a:solidFill>
                  <a:srgbClr val="FF0000"/>
                </a:solidFill>
              </a:rPr>
              <a:t>$t1</a:t>
            </a:r>
            <a:r>
              <a:rPr lang="en-US" sz="2000" dirty="0"/>
              <a:t>,$t4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967045" y="1410969"/>
            <a:ext cx="4648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prstClr val="black"/>
                </a:solidFill>
              </a:rPr>
              <a:t>Initial Conditions: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6271845" y="2101532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$s0 = 0x10010000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271845" y="2482531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$t1 = 0x0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271845" y="2863531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$t4 = 0x24</a:t>
            </a:r>
          </a:p>
        </p:txBody>
      </p:sp>
      <p:sp>
        <p:nvSpPr>
          <p:cNvPr id="49160" name="Text Box 16"/>
          <p:cNvSpPr txBox="1">
            <a:spLocks noChangeArrowheads="1"/>
          </p:cNvSpPr>
          <p:nvPr/>
        </p:nvSpPr>
        <p:spPr bwMode="auto">
          <a:xfrm>
            <a:off x="5967045" y="3925570"/>
            <a:ext cx="3886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prstClr val="black"/>
                </a:solidFill>
              </a:rPr>
              <a:t>After execution values should be:</a:t>
            </a:r>
          </a:p>
        </p:txBody>
      </p:sp>
      <p:sp>
        <p:nvSpPr>
          <p:cNvPr id="49161" name="Text Box 17"/>
          <p:cNvSpPr txBox="1">
            <a:spLocks noChangeArrowheads="1"/>
          </p:cNvSpPr>
          <p:nvPr/>
        </p:nvSpPr>
        <p:spPr bwMode="auto">
          <a:xfrm>
            <a:off x="6271845" y="3239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$t5 = 0x0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8710245" y="2630169"/>
            <a:ext cx="99060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8710245" y="2892107"/>
            <a:ext cx="99060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12345678</a:t>
            </a:r>
          </a:p>
        </p:txBody>
      </p:sp>
      <p:sp>
        <p:nvSpPr>
          <p:cNvPr id="49164" name="Text Box 15"/>
          <p:cNvSpPr txBox="1">
            <a:spLocks noChangeArrowheads="1"/>
          </p:cNvSpPr>
          <p:nvPr/>
        </p:nvSpPr>
        <p:spPr bwMode="auto">
          <a:xfrm>
            <a:off x="9700845" y="2892107"/>
            <a:ext cx="114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0x10010000</a:t>
            </a:r>
          </a:p>
        </p:txBody>
      </p:sp>
      <p:sp>
        <p:nvSpPr>
          <p:cNvPr id="49165" name="Text Box 15"/>
          <p:cNvSpPr txBox="1">
            <a:spLocks noChangeArrowheads="1"/>
          </p:cNvSpPr>
          <p:nvPr/>
        </p:nvSpPr>
        <p:spPr bwMode="auto">
          <a:xfrm>
            <a:off x="9700845" y="2634932"/>
            <a:ext cx="114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sp>
        <p:nvSpPr>
          <p:cNvPr id="49166" name="Text Box 5"/>
          <p:cNvSpPr txBox="1">
            <a:spLocks noChangeArrowheads="1"/>
          </p:cNvSpPr>
          <p:nvPr/>
        </p:nvSpPr>
        <p:spPr bwMode="auto">
          <a:xfrm>
            <a:off x="6271845" y="4382770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$s0 = 0x10010000</a:t>
            </a:r>
          </a:p>
        </p:txBody>
      </p:sp>
      <p:sp>
        <p:nvSpPr>
          <p:cNvPr id="49167" name="Text Box 6"/>
          <p:cNvSpPr txBox="1">
            <a:spLocks noChangeArrowheads="1"/>
          </p:cNvSpPr>
          <p:nvPr/>
        </p:nvSpPr>
        <p:spPr bwMode="auto">
          <a:xfrm>
            <a:off x="6271845" y="4763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$t1 = </a:t>
            </a:r>
            <a:r>
              <a:rPr lang="en-US" alt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0x60</a:t>
            </a:r>
          </a:p>
        </p:txBody>
      </p:sp>
      <p:sp>
        <p:nvSpPr>
          <p:cNvPr id="49168" name="Text Box 7"/>
          <p:cNvSpPr txBox="1">
            <a:spLocks noChangeArrowheads="1"/>
          </p:cNvSpPr>
          <p:nvPr/>
        </p:nvSpPr>
        <p:spPr bwMode="auto">
          <a:xfrm>
            <a:off x="6271845" y="5144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$t4 = 0x24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271845" y="5521006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$t5 = </a:t>
            </a:r>
            <a:r>
              <a:rPr lang="en-US" alt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0x84</a:t>
            </a:r>
          </a:p>
        </p:txBody>
      </p:sp>
      <p:cxnSp>
        <p:nvCxnSpPr>
          <p:cNvPr id="49170" name="Straight Arrow Connector 18"/>
          <p:cNvCxnSpPr>
            <a:cxnSpLocks noChangeShapeType="1"/>
          </p:cNvCxnSpPr>
          <p:nvPr/>
        </p:nvCxnSpPr>
        <p:spPr bwMode="auto">
          <a:xfrm>
            <a:off x="1695662" y="4415036"/>
            <a:ext cx="228600" cy="152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B62F5-A000-407C-B501-B6BC90D49B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2E5CC-A3F5-4442-B519-942D892433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/>
      <p:bldP spid="49157" grpId="0"/>
      <p:bldP spid="49158" grpId="0"/>
      <p:bldP spid="49159" grpId="0"/>
      <p:bldP spid="49160" grpId="0"/>
      <p:bldP spid="49161" grpId="0"/>
      <p:bldP spid="49162" grpId="0" animBg="1"/>
      <p:bldP spid="49163" grpId="0" animBg="1"/>
      <p:bldP spid="49164" grpId="0"/>
      <p:bldP spid="49165" grpId="0"/>
      <p:bldP spid="49166" grpId="0"/>
      <p:bldP spid="49167" grpId="0"/>
      <p:bldP spid="49168" grpId="0"/>
      <p:bldP spid="491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Cause of Data Hazards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Stalling the pipeline to prevent error: </a:t>
            </a:r>
          </a:p>
          <a:p>
            <a:pPr lvl="1"/>
            <a:r>
              <a:rPr lang="en-US" altLang="en-US" sz="2400" dirty="0"/>
              <a:t>All instructions in front of the stalled instruction can continue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All instructions behind the stalled instruction must also stall</a:t>
            </a:r>
          </a:p>
          <a:p>
            <a:pPr lvl="1"/>
            <a:endParaRPr lang="en-US" altLang="en-US" sz="2400" dirty="0"/>
          </a:p>
          <a:p>
            <a:r>
              <a:rPr lang="en-US" altLang="en-US" sz="2400" b="1" dirty="0"/>
              <a:t>Stalling inserts “bubbles” / </a:t>
            </a:r>
            <a:r>
              <a:rPr lang="en-US" altLang="en-US" sz="2400" b="1" dirty="0">
                <a:solidFill>
                  <a:srgbClr val="C00000"/>
                </a:solidFill>
              </a:rPr>
              <a:t>nops</a:t>
            </a:r>
            <a:r>
              <a:rPr lang="en-US" altLang="en-US" sz="2400" b="1" dirty="0"/>
              <a:t> (</a:t>
            </a:r>
            <a:r>
              <a:rPr lang="en-US" altLang="en-US" sz="2400" b="1" u="sng" dirty="0"/>
              <a:t>no</a:t>
            </a:r>
            <a:r>
              <a:rPr lang="en-US" altLang="en-US" sz="2400" b="1" dirty="0"/>
              <a:t>-</a:t>
            </a:r>
            <a:r>
              <a:rPr lang="en-US" altLang="en-US" sz="2400" b="1" u="sng" dirty="0"/>
              <a:t>op</a:t>
            </a:r>
            <a:r>
              <a:rPr lang="en-US" altLang="en-US" sz="2400" b="1" dirty="0"/>
              <a:t>erations) into the pipeline</a:t>
            </a:r>
          </a:p>
          <a:p>
            <a:pPr lvl="1"/>
            <a:r>
              <a:rPr lang="en-US" altLang="en-US" sz="2400" dirty="0"/>
              <a:t>A “nop” is an actual instruction in the MIPS ISA that does NOTHING</a:t>
            </a:r>
          </a:p>
          <a:p>
            <a:pPr marL="457200" lvl="1" indent="0">
              <a:buNone/>
            </a:pPr>
            <a:endParaRPr lang="en-US" altLang="en-US" sz="2862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FADD0-9EA6-4ED9-9B94-F1637DA462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BB5C0-7BE7-4CF8-AA37-912817A0C0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5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5495DD8-41EF-49E3-AE1A-0620C16202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7DAFB35-61AB-48D0-9AD1-1235A9F9EA60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A2C7C-AD87-4658-8C47-018DC4B89151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9" name="Straight Arrow Connector 18">
              <a:extLst>
                <a:ext uri="{FF2B5EF4-FFF2-40B4-BE49-F238E27FC236}">
                  <a16:creationId xmlns:a16="http://schemas.microsoft.com/office/drawing/2014/main" id="{7330B612-9B22-46F1-B5A1-77A95699E4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AE66-CEDF-4F37-9CB9-81CB805E21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B056E-FDC5-4F2C-A285-4B39039BD6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B0903B-A03E-46AD-907A-56F0390D19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6163A6E-E0FF-4F68-ADF8-3A2B02A3D796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6B8C4F-6F88-416C-8863-7A92A842B40D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9" name="Straight Arrow Connector 18">
              <a:extLst>
                <a:ext uri="{FF2B5EF4-FFF2-40B4-BE49-F238E27FC236}">
                  <a16:creationId xmlns:a16="http://schemas.microsoft.com/office/drawing/2014/main" id="{21EBFD0F-BE72-4353-8388-C97507DF9E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B7D8E-B543-4AE7-9982-066788CCC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65950-3E4A-4558-8186-05839A9F7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4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A1CA0F-9B24-45C1-82C6-AC70D67B08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6E0DDE3-D0FA-4DCB-9D70-24111224386C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A0BEBA-D002-4A37-8CA9-6982C08A6648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9" name="Straight Arrow Connector 18">
              <a:extLst>
                <a:ext uri="{FF2B5EF4-FFF2-40B4-BE49-F238E27FC236}">
                  <a16:creationId xmlns:a16="http://schemas.microsoft.com/office/drawing/2014/main" id="{5515BBF6-FD7B-4B1A-B99E-896731115C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CBE19-AD2D-441B-961B-1A98ABF954D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1F3AC-48BB-406F-B7B0-2E22E77386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2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362ECC0-9F3E-4801-8AD9-15DD04FB41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xplosion 1 2"/>
          <p:cNvSpPr/>
          <p:nvPr/>
        </p:nvSpPr>
        <p:spPr>
          <a:xfrm>
            <a:off x="4598473" y="2439260"/>
            <a:ext cx="861486" cy="629175"/>
          </a:xfrm>
          <a:prstGeom prst="irregularSeal1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11" dirty="0">
                <a:solidFill>
                  <a:prstClr val="white"/>
                </a:solidFill>
                <a:latin typeface="Calibri"/>
              </a:rPr>
              <a:t>Hazard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1410" y="1655212"/>
            <a:ext cx="7297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Dependency detected (ADD cannot do EXE because $t1 is not ready)</a:t>
            </a:r>
          </a:p>
        </p:txBody>
      </p:sp>
      <p:cxnSp>
        <p:nvCxnSpPr>
          <p:cNvPr id="7" name="Curved Connector 6"/>
          <p:cNvCxnSpPr>
            <a:stCxn id="5" idx="1"/>
          </p:cNvCxnSpPr>
          <p:nvPr/>
        </p:nvCxnSpPr>
        <p:spPr>
          <a:xfrm rot="10800000" flipH="1" flipV="1">
            <a:off x="4961410" y="1855267"/>
            <a:ext cx="147270" cy="709828"/>
          </a:xfrm>
          <a:prstGeom prst="curvedConnector4">
            <a:avLst>
              <a:gd name="adj1" fmla="val -155225"/>
              <a:gd name="adj2" fmla="val 64092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8D5AAB7-70E7-4529-86C1-B96DAA608C82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329F1-7F12-43B7-94DC-C6620C884F9B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12" name="Straight Arrow Connector 18">
              <a:extLst>
                <a:ext uri="{FF2B5EF4-FFF2-40B4-BE49-F238E27FC236}">
                  <a16:creationId xmlns:a16="http://schemas.microsoft.com/office/drawing/2014/main" id="{871F5202-1DBD-40E8-A952-B812E52C5F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17337-07BC-4F80-8FF9-0E5A017E82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417DD-7DCA-4F06-99C3-19D12B6082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61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6845D1E-B854-4195-B201-432BE7CABE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5394310" y="2079154"/>
            <a:ext cx="2619290" cy="647494"/>
          </a:xfrm>
          <a:prstGeom prst="wedgeEllipseCallout">
            <a:avLst>
              <a:gd name="adj1" fmla="val -46541"/>
              <a:gd name="adj2" fmla="val 6811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Stays in ID stage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986B9B-F7DC-413B-8753-DF6BB901EC43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8D6980-5E6B-4FC1-8DCC-4BD3CE0F0E55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13" name="Straight Arrow Connector 18">
              <a:extLst>
                <a:ext uri="{FF2B5EF4-FFF2-40B4-BE49-F238E27FC236}">
                  <a16:creationId xmlns:a16="http://schemas.microsoft.com/office/drawing/2014/main" id="{0FD17AC1-04AE-4D40-AB09-51AD9F2AC0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6DF49-6B13-41B3-8F91-B515C8E396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204F6-6B82-4915-AEC4-FA86130881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EF00CD6-918B-4EBB-ACB6-70A069DA1D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9" name="Cloud 8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2" name="Oval Callout 14">
            <a:extLst>
              <a:ext uri="{FF2B5EF4-FFF2-40B4-BE49-F238E27FC236}">
                <a16:creationId xmlns:a16="http://schemas.microsoft.com/office/drawing/2014/main" id="{8EC602AD-0028-4C6D-B0EE-553550819F80}"/>
              </a:ext>
            </a:extLst>
          </p:cNvPr>
          <p:cNvSpPr/>
          <p:nvPr/>
        </p:nvSpPr>
        <p:spPr>
          <a:xfrm>
            <a:off x="6231339" y="2114998"/>
            <a:ext cx="3539061" cy="648490"/>
          </a:xfrm>
          <a:prstGeom prst="wedgeEllipseCallout">
            <a:avLst>
              <a:gd name="adj1" fmla="val -46541"/>
              <a:gd name="adj2" fmla="val 6811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Read new value again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B6CFD-F5BE-4B82-B44B-025D5CF71B51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3020E-5C37-4E32-B1EA-BE1D5501676D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369E3806-2098-4532-91E5-44FF2F39BD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501B2-E598-4103-AAE5-520840A614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78987-394F-468D-9123-E624155228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9" name="Cloud 8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1A46E-5039-4AA0-8EB5-4CBFFA472DDE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6E0E9-6BFD-4AA7-9DC2-CB16DBAFBA6D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13" name="Straight Arrow Connector 18">
              <a:extLst>
                <a:ext uri="{FF2B5EF4-FFF2-40B4-BE49-F238E27FC236}">
                  <a16:creationId xmlns:a16="http://schemas.microsoft.com/office/drawing/2014/main" id="{8F81C8BB-05B2-4D77-B312-5B6995C164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4322-7C8F-40E7-A77A-B872546605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64244-C05A-4B43-8AC5-8B42F32CC9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5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B4F27A1-1305-47D7-A15D-8D8D34AA88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8" y="2114998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Cloud 12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4" name="Cloud 13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5" name="Cloud 14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8" name="Cloud 17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0229" y="5212580"/>
            <a:ext cx="5899820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Throughput = 7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insts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/13 cycles = 0.53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vs. 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Throughput without hazard = 7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insts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/11 cycles = 0.63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A40A55-0EF5-4B80-AAA5-4FF55EA46E79}"/>
              </a:ext>
            </a:extLst>
          </p:cNvPr>
          <p:cNvGrpSpPr/>
          <p:nvPr/>
        </p:nvGrpSpPr>
        <p:grpSpPr>
          <a:xfrm>
            <a:off x="146050" y="1956693"/>
            <a:ext cx="2466975" cy="1077218"/>
            <a:chOff x="146050" y="1956693"/>
            <a:chExt cx="2466975" cy="1077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084814-E30D-4AF6-9859-E3F89BF54124}"/>
                </a:ext>
              </a:extLst>
            </p:cNvPr>
            <p:cNvSpPr txBox="1"/>
            <p:nvPr/>
          </p:nvSpPr>
          <p:spPr>
            <a:xfrm>
              <a:off x="146050" y="1956693"/>
              <a:ext cx="2466975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2400" b="1" dirty="0"/>
                <a:t>RAW Example</a:t>
              </a:r>
            </a:p>
            <a:p>
              <a:pPr lvl="1" eaLnBrk="1" hangingPunct="1">
                <a:defRPr/>
              </a:pPr>
              <a:r>
                <a:rPr lang="en-US" sz="2000" dirty="0"/>
                <a:t>LW  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,4($s0)</a:t>
              </a:r>
            </a:p>
            <a:p>
              <a:pPr lvl="1" eaLnBrk="1" hangingPunct="1">
                <a:defRPr/>
              </a:pPr>
              <a:r>
                <a:rPr lang="en-US" sz="2000" dirty="0"/>
                <a:t>ADD $t5,</a:t>
              </a:r>
              <a:r>
                <a:rPr lang="en-US" sz="2000" dirty="0">
                  <a:solidFill>
                    <a:srgbClr val="FF0000"/>
                  </a:solidFill>
                </a:rPr>
                <a:t>$t1</a:t>
              </a:r>
              <a:r>
                <a:rPr lang="en-US" sz="2000" dirty="0"/>
                <a:t>,$t4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F79C45-17A4-4B73-B88E-5E021BC563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64799" y="2624088"/>
              <a:ext cx="228600" cy="1524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B3DC-1D49-4E69-8710-F200F3E6F3F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06F8D-4E90-4B67-8038-1274458FA5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EFB780-0C24-43C4-A0AA-B7EA69B583AD}"/>
              </a:ext>
            </a:extLst>
          </p:cNvPr>
          <p:cNvSpPr/>
          <p:nvPr/>
        </p:nvSpPr>
        <p:spPr>
          <a:xfrm>
            <a:off x="5232441" y="2142272"/>
            <a:ext cx="5445620" cy="4259617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E97F6-0E20-42A5-AF4E-77FDA38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Instruction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D2A0-A19E-4997-A627-746D2549A0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5F0A8-4385-4292-BC3F-7073EBF878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7D88FA-894B-4BC1-975B-EB957BA98D12}"/>
              </a:ext>
            </a:extLst>
          </p:cNvPr>
          <p:cNvSpPr/>
          <p:nvPr/>
        </p:nvSpPr>
        <p:spPr>
          <a:xfrm>
            <a:off x="3327238" y="3720101"/>
            <a:ext cx="1825529" cy="417123"/>
          </a:xfrm>
          <a:prstGeom prst="rightArrow">
            <a:avLst/>
          </a:prstGeom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E46238-1357-42C4-A6CC-2007544496A3}"/>
              </a:ext>
            </a:extLst>
          </p:cNvPr>
          <p:cNvSpPr txBox="1"/>
          <p:nvPr/>
        </p:nvSpPr>
        <p:spPr>
          <a:xfrm>
            <a:off x="3327239" y="4048823"/>
            <a:ext cx="189327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32-bit instruction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D99ACB-C6BB-44DD-836B-AB70D63DAF6E}"/>
              </a:ext>
            </a:extLst>
          </p:cNvPr>
          <p:cNvSpPr/>
          <p:nvPr/>
        </p:nvSpPr>
        <p:spPr>
          <a:xfrm>
            <a:off x="5375890" y="3703156"/>
            <a:ext cx="1333160" cy="451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95F0C3-4706-40AD-9C53-4C79B909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94" y="3818952"/>
            <a:ext cx="2191095" cy="2194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E10685-7790-40DF-9DEF-11A5B18FEF7C}"/>
              </a:ext>
            </a:extLst>
          </p:cNvPr>
          <p:cNvSpPr txBox="1"/>
          <p:nvPr/>
        </p:nvSpPr>
        <p:spPr>
          <a:xfrm>
            <a:off x="5614513" y="4216488"/>
            <a:ext cx="1303562" cy="980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instruction is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Opcode: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154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154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Rd: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pic>
        <p:nvPicPr>
          <p:cNvPr id="84" name="Picture 8" descr="f02-13-P374493">
            <a:extLst>
              <a:ext uri="{FF2B5EF4-FFF2-40B4-BE49-F238E27FC236}">
                <a16:creationId xmlns:a16="http://schemas.microsoft.com/office/drawing/2014/main" id="{0889FF78-BEE8-480A-87D6-060A453E9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1147268" y="1251326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5AAC779-47F6-402B-A3BD-C66D984214EB}"/>
              </a:ext>
            </a:extLst>
          </p:cNvPr>
          <p:cNvSpPr/>
          <p:nvPr/>
        </p:nvSpPr>
        <p:spPr>
          <a:xfrm>
            <a:off x="1191132" y="3779570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8925A1-1AFB-47FF-BCB6-C1FC2DDF67E7}"/>
              </a:ext>
            </a:extLst>
          </p:cNvPr>
          <p:cNvSpPr/>
          <p:nvPr/>
        </p:nvSpPr>
        <p:spPr>
          <a:xfrm>
            <a:off x="1209535" y="1311120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195865D-5108-46E2-A23D-C5BCB26879DC}"/>
              </a:ext>
            </a:extLst>
          </p:cNvPr>
          <p:cNvSpPr/>
          <p:nvPr/>
        </p:nvSpPr>
        <p:spPr>
          <a:xfrm>
            <a:off x="1209534" y="1461650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86A613-342F-41FC-9258-52117EB58D24}"/>
              </a:ext>
            </a:extLst>
          </p:cNvPr>
          <p:cNvSpPr/>
          <p:nvPr/>
        </p:nvSpPr>
        <p:spPr>
          <a:xfrm>
            <a:off x="1209535" y="1614307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EEC2A6-DA74-44C7-B070-C624DF96742B}"/>
              </a:ext>
            </a:extLst>
          </p:cNvPr>
          <p:cNvSpPr/>
          <p:nvPr/>
        </p:nvSpPr>
        <p:spPr>
          <a:xfrm>
            <a:off x="1209534" y="1764837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F9FC17-B62D-4298-B887-CC39230B7153}"/>
              </a:ext>
            </a:extLst>
          </p:cNvPr>
          <p:cNvSpPr/>
          <p:nvPr/>
        </p:nvSpPr>
        <p:spPr>
          <a:xfrm>
            <a:off x="1191132" y="3254749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4EAFC2D-22DF-4759-BFC2-A74A28DC6B1F}"/>
              </a:ext>
            </a:extLst>
          </p:cNvPr>
          <p:cNvSpPr/>
          <p:nvPr/>
        </p:nvSpPr>
        <p:spPr>
          <a:xfrm>
            <a:off x="1191131" y="3405278"/>
            <a:ext cx="2105436" cy="1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60E1B0-E596-4724-8C7A-F7E0DF664526}"/>
              </a:ext>
            </a:extLst>
          </p:cNvPr>
          <p:cNvSpPr txBox="1"/>
          <p:nvPr/>
        </p:nvSpPr>
        <p:spPr>
          <a:xfrm>
            <a:off x="7955250" y="3354442"/>
            <a:ext cx="503664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add*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EE33155-AFCA-4911-A635-D0955B437C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4174" y="3704128"/>
            <a:ext cx="1225692" cy="1141231"/>
          </a:xfrm>
          <a:prstGeom prst="bentConnector3">
            <a:avLst>
              <a:gd name="adj1" fmla="val 100115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E3DFA45-008D-4656-8EA8-A7EF7C24A346}"/>
              </a:ext>
            </a:extLst>
          </p:cNvPr>
          <p:cNvSpPr/>
          <p:nvPr/>
        </p:nvSpPr>
        <p:spPr>
          <a:xfrm>
            <a:off x="6810907" y="3765937"/>
            <a:ext cx="690496" cy="417123"/>
          </a:xfrm>
          <a:prstGeom prst="rightArrow">
            <a:avLst/>
          </a:prstGeom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D05CDA79-FC1D-45DB-B4BC-9E5FCDFCF2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72019" y="4411512"/>
            <a:ext cx="1172979" cy="1065518"/>
          </a:xfrm>
          <a:prstGeom prst="bentConnector3">
            <a:avLst>
              <a:gd name="adj1" fmla="val 9990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2EB0C186-5A41-46A3-8B7F-370F73640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108" y="4726833"/>
            <a:ext cx="874592" cy="162362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485FC56-8083-48BC-996B-7577D759730A}"/>
              </a:ext>
            </a:extLst>
          </p:cNvPr>
          <p:cNvSpPr txBox="1"/>
          <p:nvPr/>
        </p:nvSpPr>
        <p:spPr>
          <a:xfrm>
            <a:off x="7788935" y="3671715"/>
            <a:ext cx="96532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$4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D0FCD0-695D-4993-A035-1D6D484E40C3}"/>
              </a:ext>
            </a:extLst>
          </p:cNvPr>
          <p:cNvSpPr txBox="1"/>
          <p:nvPr/>
        </p:nvSpPr>
        <p:spPr>
          <a:xfrm>
            <a:off x="7798415" y="4367599"/>
            <a:ext cx="96532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$3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165C8CD-E9B5-4207-AFFE-CAEAE02CA7BE}"/>
              </a:ext>
            </a:extLst>
          </p:cNvPr>
          <p:cNvCxnSpPr>
            <a:cxnSpLocks/>
            <a:endCxn id="100" idx="3"/>
          </p:cNvCxnSpPr>
          <p:nvPr/>
        </p:nvCxnSpPr>
        <p:spPr>
          <a:xfrm rot="10800000" flipV="1">
            <a:off x="8003702" y="4119643"/>
            <a:ext cx="2034525" cy="1419002"/>
          </a:xfrm>
          <a:prstGeom prst="bentConnector3">
            <a:avLst>
              <a:gd name="adj1" fmla="val -12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1EFAE9B-6825-4CE5-97E0-5EA62B3F7CC4}"/>
              </a:ext>
            </a:extLst>
          </p:cNvPr>
          <p:cNvSpPr txBox="1"/>
          <p:nvPr/>
        </p:nvSpPr>
        <p:spPr>
          <a:xfrm>
            <a:off x="8713599" y="5012412"/>
            <a:ext cx="1455848" cy="447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result</a:t>
            </a:r>
          </a:p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stored to $5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AABD7E8-0E89-4741-B8CB-9018C9EFF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01" y="1531395"/>
            <a:ext cx="1295565" cy="9716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07E02D-963A-4D3C-8548-627748B8C34D}"/>
              </a:ext>
            </a:extLst>
          </p:cNvPr>
          <p:cNvSpPr/>
          <p:nvPr/>
        </p:nvSpPr>
        <p:spPr>
          <a:xfrm>
            <a:off x="8700255" y="3392077"/>
            <a:ext cx="1346958" cy="1225692"/>
          </a:xfrm>
          <a:prstGeom prst="roundRect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Instruction Processing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4FEE84-8158-47B7-98CE-8B08A28165E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A06A63-5BC1-4681-8867-8EF44CED4C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8" grpId="0"/>
      <p:bldP spid="29" grpId="0" animBg="1"/>
      <p:bldP spid="31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4" grpId="0"/>
      <p:bldP spid="107" grpId="0" animBg="1"/>
      <p:bldP spid="113" grpId="0"/>
      <p:bldP spid="114" grpId="0"/>
      <p:bldP spid="119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ADD can read the updated register value from the register file in the same cycle as LW writes the loaded data to register</a:t>
            </a:r>
          </a:p>
          <a:p>
            <a:r>
              <a:rPr lang="en-US" sz="2400" b="1" dirty="0"/>
              <a:t>Do we really need to wait until LW updates the register file?</a:t>
            </a:r>
          </a:p>
        </p:txBody>
      </p:sp>
      <p:graphicFrame>
        <p:nvGraphicFramePr>
          <p:cNvPr id="10" name="Group 4">
            <a:extLst>
              <a:ext uri="{FF2B5EF4-FFF2-40B4-BE49-F238E27FC236}">
                <a16:creationId xmlns:a16="http://schemas.microsoft.com/office/drawing/2014/main" id="{1C7F6830-8893-42AB-8B27-F6E21688D378}"/>
              </a:ext>
            </a:extLst>
          </p:cNvPr>
          <p:cNvGraphicFramePr>
            <a:graphicFrameLocks/>
          </p:cNvGraphicFramePr>
          <p:nvPr/>
        </p:nvGraphicFramePr>
        <p:xfrm>
          <a:off x="2424599" y="3190919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Cloud 11">
            <a:extLst>
              <a:ext uri="{FF2B5EF4-FFF2-40B4-BE49-F238E27FC236}">
                <a16:creationId xmlns:a16="http://schemas.microsoft.com/office/drawing/2014/main" id="{AEF7854E-B379-4313-9B39-FE7CC4E620EE}"/>
              </a:ext>
            </a:extLst>
          </p:cNvPr>
          <p:cNvSpPr/>
          <p:nvPr/>
        </p:nvSpPr>
        <p:spPr bwMode="auto">
          <a:xfrm>
            <a:off x="4388631" y="388217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F9720DC8-BD3E-4977-B782-F740E02A034A}"/>
              </a:ext>
            </a:extLst>
          </p:cNvPr>
          <p:cNvSpPr/>
          <p:nvPr/>
        </p:nvSpPr>
        <p:spPr bwMode="auto">
          <a:xfrm>
            <a:off x="4388631" y="4279043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A618240-ADEF-4288-BA25-7369F43B3A8B}"/>
              </a:ext>
            </a:extLst>
          </p:cNvPr>
          <p:cNvSpPr/>
          <p:nvPr/>
        </p:nvSpPr>
        <p:spPr bwMode="auto">
          <a:xfrm>
            <a:off x="4922031" y="388217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68F4BE56-0D2E-498F-B0DC-AE2EE666E48F}"/>
              </a:ext>
            </a:extLst>
          </p:cNvPr>
          <p:cNvSpPr/>
          <p:nvPr/>
        </p:nvSpPr>
        <p:spPr bwMode="auto">
          <a:xfrm>
            <a:off x="4922031" y="4279043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3" name="Oval 2"/>
          <p:cNvSpPr/>
          <p:nvPr/>
        </p:nvSpPr>
        <p:spPr>
          <a:xfrm>
            <a:off x="4854537" y="3563087"/>
            <a:ext cx="140296" cy="245162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Curved Connector 10"/>
          <p:cNvCxnSpPr>
            <a:cxnSpLocks/>
            <a:stCxn id="3" idx="4"/>
          </p:cNvCxnSpPr>
          <p:nvPr/>
        </p:nvCxnSpPr>
        <p:spPr>
          <a:xfrm rot="16200000" flipH="1">
            <a:off x="5046973" y="3685962"/>
            <a:ext cx="286172" cy="53074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Callout 13"/>
          <p:cNvSpPr/>
          <p:nvPr/>
        </p:nvSpPr>
        <p:spPr>
          <a:xfrm>
            <a:off x="5306816" y="2777572"/>
            <a:ext cx="2884985" cy="973577"/>
          </a:xfrm>
          <a:prstGeom prst="wedgeEllipseCallout">
            <a:avLst>
              <a:gd name="adj1" fmla="val -59527"/>
              <a:gd name="adj2" fmla="val 34462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Why don’t we use this data directly?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B8A3-F89A-4C38-9943-9BCD191E8C0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F576F-476A-4940-ADE7-47818D8588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Data Hazards Solutions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Compiler</a:t>
            </a:r>
          </a:p>
          <a:p>
            <a:pPr lvl="1"/>
            <a:r>
              <a:rPr lang="en-US" altLang="en-US" sz="2000" dirty="0"/>
              <a:t>Reorder Code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Hardware</a:t>
            </a:r>
          </a:p>
          <a:p>
            <a:pPr lvl="1"/>
            <a:r>
              <a:rPr lang="en-US" altLang="en-US" sz="2000" dirty="0"/>
              <a:t>Use forwarding / bypassing</a:t>
            </a:r>
          </a:p>
          <a:p>
            <a:pPr lvl="1"/>
            <a:endParaRPr lang="en-US" altLang="en-US" sz="2000" dirty="0"/>
          </a:p>
          <a:p>
            <a:r>
              <a:rPr lang="en-US" altLang="en-US" sz="2400" b="1" dirty="0"/>
              <a:t>Data forwarding</a:t>
            </a:r>
          </a:p>
          <a:p>
            <a:pPr lvl="1"/>
            <a:r>
              <a:rPr lang="en-US" altLang="en-US" sz="2000" dirty="0"/>
              <a:t>Take results still in the pipeline (not yet written back to a register) and pass them to dependent instructions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Forwarding Path</a:t>
            </a:r>
          </a:p>
          <a:p>
            <a:pPr lvl="2"/>
            <a:r>
              <a:rPr lang="en-US" altLang="en-US" sz="1800" dirty="0"/>
              <a:t>Load instruction: from WB to EXE</a:t>
            </a:r>
          </a:p>
          <a:p>
            <a:pPr lvl="2"/>
            <a:r>
              <a:rPr lang="en-US" altLang="en-US" sz="1800" dirty="0"/>
              <a:t>R-type instructions: from MEM to EXE</a:t>
            </a:r>
          </a:p>
          <a:p>
            <a:endParaRPr lang="en-US" altLang="en-US" sz="2400" dirty="0"/>
          </a:p>
          <a:p>
            <a:pPr marL="457200" lvl="1" indent="0">
              <a:buNone/>
            </a:pPr>
            <a:endParaRPr lang="en-US" altLang="en-US" sz="2862" dirty="0"/>
          </a:p>
          <a:p>
            <a:pPr marL="990598" lvl="1" indent="-533399">
              <a:buFontTx/>
              <a:buAutoNum type="arabicPeriod"/>
            </a:pPr>
            <a:endParaRPr lang="en-US" alt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9ED80-71DB-43B4-8F44-19F61F301D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43DCC-61D8-4925-8DCF-E809E49627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67DB-544C-4654-A22C-806D487240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Group 4"/>
          <p:cNvGraphicFramePr>
            <a:graphicFrameLocks/>
          </p:cNvGraphicFramePr>
          <p:nvPr/>
        </p:nvGraphicFramePr>
        <p:xfrm>
          <a:off x="2521175" y="2191474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>
            <a:off x="5011333" y="2777293"/>
            <a:ext cx="199476" cy="17462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9010875" y="1997297"/>
            <a:ext cx="4897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47563" y="1364782"/>
            <a:ext cx="288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dirty="0">
                <a:solidFill>
                  <a:srgbClr val="FF0000"/>
                </a:solidFill>
                <a:latin typeface="Calibri"/>
              </a:rPr>
              <a:t>Saved 1 cycles</a:t>
            </a:r>
          </a:p>
          <a:p>
            <a:pPr algn="ctr" defTabSz="527517"/>
            <a:r>
              <a:rPr lang="en-US" dirty="0">
                <a:solidFill>
                  <a:srgbClr val="FF0000"/>
                </a:solidFill>
                <a:latin typeface="Calibri"/>
              </a:rPr>
              <a:t>compared to w/o forwarding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619840" y="1161553"/>
            <a:ext cx="3220960" cy="1253085"/>
          </a:xfrm>
          <a:prstGeom prst="wedgeEllipseCallout">
            <a:avLst>
              <a:gd name="adj1" fmla="val -42518"/>
              <a:gd name="adj2" fmla="val 86309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Only one stall to wait for LW reads data from memory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5F29D75-C6CF-48E5-B217-9A90CCE6E8A5}"/>
              </a:ext>
            </a:extLst>
          </p:cNvPr>
          <p:cNvSpPr/>
          <p:nvPr/>
        </p:nvSpPr>
        <p:spPr bwMode="auto">
          <a:xfrm>
            <a:off x="4497140" y="290666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EA7B653-4C5D-49BB-9C6C-C0C74AD0365F}"/>
              </a:ext>
            </a:extLst>
          </p:cNvPr>
          <p:cNvSpPr/>
          <p:nvPr/>
        </p:nvSpPr>
        <p:spPr bwMode="auto">
          <a:xfrm>
            <a:off x="4495816" y="3296506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5CFE4-FBEC-4EDE-9838-AC32DE127D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4015-C66A-43BE-BEB9-FD473B3D9A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As far as earlier instruction’s result is in pipeline, the result value can be forwarded to the following instructions</a:t>
            </a:r>
          </a:p>
          <a:p>
            <a:endParaRPr lang="en-US" sz="2400" b="1" dirty="0"/>
          </a:p>
          <a:p>
            <a:r>
              <a:rPr lang="en-US" sz="2400" b="1" dirty="0"/>
              <a:t>In arithmetic operations, no stall is needed </a:t>
            </a:r>
          </a:p>
        </p:txBody>
      </p:sp>
      <p:graphicFrame>
        <p:nvGraphicFramePr>
          <p:cNvPr id="11" name="Group 4"/>
          <p:cNvGraphicFramePr>
            <a:graphicFrameLocks/>
          </p:cNvGraphicFramePr>
          <p:nvPr/>
        </p:nvGraphicFramePr>
        <p:xfrm>
          <a:off x="4297680" y="3566160"/>
          <a:ext cx="5483810" cy="2549285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" name="Curved Connector 5"/>
          <p:cNvCxnSpPr>
            <a:endCxn id="12" idx="2"/>
          </p:cNvCxnSpPr>
          <p:nvPr/>
        </p:nvCxnSpPr>
        <p:spPr>
          <a:xfrm rot="5400000">
            <a:off x="6141491" y="4274674"/>
            <a:ext cx="323339" cy="7328"/>
          </a:xfrm>
          <a:prstGeom prst="curvedConnector4">
            <a:avLst>
              <a:gd name="adj1" fmla="val 45921"/>
              <a:gd name="adj2" fmla="val 2139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33" idx="2"/>
            <a:endCxn id="26" idx="2"/>
          </p:cNvCxnSpPr>
          <p:nvPr/>
        </p:nvCxnSpPr>
        <p:spPr>
          <a:xfrm rot="10800000" flipV="1">
            <a:off x="6796260" y="4098009"/>
            <a:ext cx="14654" cy="717232"/>
          </a:xfrm>
          <a:prstGeom prst="curvedConnector3">
            <a:avLst>
              <a:gd name="adj1" fmla="val 111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endCxn id="23" idx="2"/>
          </p:cNvCxnSpPr>
          <p:nvPr/>
        </p:nvCxnSpPr>
        <p:spPr>
          <a:xfrm rot="5400000">
            <a:off x="6669505" y="4566761"/>
            <a:ext cx="268167" cy="14654"/>
          </a:xfrm>
          <a:prstGeom prst="curvedConnector4">
            <a:avLst>
              <a:gd name="adj1" fmla="val 45082"/>
              <a:gd name="adj2" fmla="val 57998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299495" y="4413630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96260" y="4681796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96260" y="4788865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96260" y="4071633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822636" y="4413630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097280" y="4206240"/>
            <a:ext cx="2961645" cy="1360523"/>
          </a:xfrm>
          <a:prstGeom prst="rect">
            <a:avLst/>
          </a:prstGeom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ADD 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,$t1,$t2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SUB </a:t>
            </a:r>
            <a:r>
              <a:rPr lang="en-US" altLang="en-US" sz="2400" dirty="0">
                <a:solidFill>
                  <a:srgbClr val="0070C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,$t4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XOR $t7,</a:t>
            </a:r>
            <a:r>
              <a:rPr lang="en-US" altLang="en-US" sz="2400" dirty="0">
                <a:solidFill>
                  <a:srgbClr val="0070C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334F-9A05-4EDB-8EB3-AFEEA78D2BC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C997C-2887-4709-8668-2FFB87285A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Latency with Forwarding/Stall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9875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b="1" dirty="0"/>
              <a:t>Number of cycles we must stall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to execute a dependent instruction: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63449" y="1890525"/>
          <a:ext cx="7922150" cy="16108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8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Instruction that is the dependency source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w/o</a:t>
                      </a:r>
                      <a:r>
                        <a:rPr lang="en-US" sz="1600" baseline="0" dirty="0"/>
                        <a:t> Forwarding</a:t>
                      </a:r>
                    </a:p>
                    <a:p>
                      <a:pPr algn="ctr"/>
                      <a:r>
                        <a:rPr lang="en-US" sz="1600" baseline="0" dirty="0"/>
                        <a:t>(cycles)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w/ Forwarding</a:t>
                      </a:r>
                    </a:p>
                    <a:p>
                      <a:pPr algn="ctr"/>
                      <a:r>
                        <a:rPr lang="en-US" sz="1600" dirty="0"/>
                        <a:t>(cycles)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LW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1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Other instructions that update register file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DBE1E5-334D-44B2-9140-260DE798C245}"/>
              </a:ext>
            </a:extLst>
          </p:cNvPr>
          <p:cNvSpPr txBox="1"/>
          <p:nvPr/>
        </p:nvSpPr>
        <p:spPr>
          <a:xfrm>
            <a:off x="609600" y="4127392"/>
            <a:ext cx="7748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Hazards Solutions: 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Hardware: stalling &amp; forwarding</a:t>
            </a:r>
          </a:p>
          <a:p>
            <a:pPr marL="800100" lvl="1" indent="-342900">
              <a:buFontTx/>
              <a:buChar char="-"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Software: compiler -- code reordering/rescheduling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33F7C-A6A7-48EC-B310-276EC2AF2F3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085B-414F-4693-ADA4-3FA6D601E1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</a:t>
            </a:r>
            <a:r>
              <a:rPr lang="en-US" altLang="en-US" sz="2400" b="1" dirty="0">
                <a:solidFill>
                  <a:srgbClr val="00B050"/>
                </a:solidFill>
              </a:rPr>
              <a:t>reorder</a:t>
            </a:r>
            <a:r>
              <a:rPr lang="en-US" altLang="en-US" sz="2400" b="1" dirty="0"/>
              <a:t>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solidFill>
                  <a:srgbClr val="415095"/>
                </a:solidFill>
                <a:latin typeface="Lucida Console" panose="020B0609040504020204" pitchFamily="49" charset="0"/>
              </a:rPr>
              <a:t>A = B + E; C = B + F;</a:t>
            </a:r>
            <a:r>
              <a:rPr lang="en-US" altLang="en-US" sz="2400" dirty="0">
                <a:solidFill>
                  <a:srgbClr val="415095"/>
                </a:solidFill>
              </a:rPr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4126552" y="3217858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>
            <a:off x="4107625" y="3555294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Curved Connector 5"/>
          <p:cNvCxnSpPr>
            <a:stCxn id="33" idx="2"/>
            <a:endCxn id="34" idx="2"/>
          </p:cNvCxnSpPr>
          <p:nvPr/>
        </p:nvCxnSpPr>
        <p:spPr>
          <a:xfrm rot="10800000" flipV="1">
            <a:off x="4107624" y="3433757"/>
            <a:ext cx="18928" cy="337437"/>
          </a:xfrm>
          <a:prstGeom prst="curvedConnector3">
            <a:avLst>
              <a:gd name="adj1" fmla="val 1087917"/>
            </a:avLst>
          </a:prstGeom>
          <a:ln w="222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4104732" y="42935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4104732" y="46357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42" name="Curved Connector 41"/>
          <p:cNvCxnSpPr>
            <a:cxnSpLocks/>
            <a:stCxn id="40" idx="2"/>
            <a:endCxn id="41" idx="2"/>
          </p:cNvCxnSpPr>
          <p:nvPr/>
        </p:nvCxnSpPr>
        <p:spPr>
          <a:xfrm rot="10800000" flipV="1">
            <a:off x="4104732" y="4509411"/>
            <a:ext cx="12700" cy="342200"/>
          </a:xfrm>
          <a:prstGeom prst="curvedConnector3">
            <a:avLst>
              <a:gd name="adj1" fmla="val 1588079"/>
            </a:avLst>
          </a:prstGeom>
          <a:ln w="2222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82F02-FFBB-435E-BA3C-51454E1000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CE1E-1706-48CF-9363-CFC185B6EB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8" grpId="0" animBg="1"/>
      <p:bldP spid="45069" grpId="0" animBg="1"/>
      <p:bldP spid="45075" grpId="0" animBg="1"/>
      <p:bldP spid="24" grpId="0" animBg="1"/>
      <p:bldP spid="25" grpId="0" animBg="1"/>
      <p:bldP spid="26" grpId="0" animBg="1"/>
      <p:bldP spid="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D267259-C073-4EDC-B0DC-70797F7E1C7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1303" y="4507814"/>
            <a:ext cx="3422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When forwarding is used, </a:t>
            </a:r>
          </a:p>
          <a:p>
            <a:pPr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only </a:t>
            </a:r>
            <a:r>
              <a:rPr lang="en-US" sz="2000" b="1" dirty="0" err="1">
                <a:solidFill>
                  <a:srgbClr val="0070C0"/>
                </a:solidFill>
                <a:latin typeface="Calibri"/>
              </a:rPr>
              <a:t>lw</a:t>
            </a:r>
            <a:r>
              <a:rPr lang="en-US" sz="2000" b="1" dirty="0">
                <a:solidFill>
                  <a:srgbClr val="0070C0"/>
                </a:solidFill>
                <a:latin typeface="Calibri"/>
              </a:rPr>
              <a:t> instruction causes stall</a:t>
            </a:r>
          </a:p>
          <a:p>
            <a:pPr marL="329698" indent="-329698" defTabSz="527517">
              <a:buFont typeface="Wingdings" panose="05000000000000000000" pitchFamily="2" charset="2"/>
              <a:buChar char="à"/>
            </a:pPr>
            <a:r>
              <a:rPr lang="en-US" sz="2000" b="1" dirty="0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Leave </a:t>
            </a:r>
            <a:r>
              <a:rPr lang="en-US" sz="2000" b="1" dirty="0" err="1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lw</a:t>
            </a:r>
            <a:r>
              <a:rPr lang="en-US" sz="2000" b="1" dirty="0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 instructions only</a:t>
            </a:r>
            <a:endParaRPr lang="en-US" sz="2000" b="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1CCF57BF-29D2-4C0A-8C65-D3CC05D6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AF194220-7CB9-48A6-B422-6564ABE4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870DC5E0-18A6-4A37-97DF-5416AF5BF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4D78AFC5-4294-494C-AA44-959742837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67E986EB-EDD5-4C8E-A394-160FA79C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" name="Line 17">
            <a:extLst>
              <a:ext uri="{FF2B5EF4-FFF2-40B4-BE49-F238E27FC236}">
                <a16:creationId xmlns:a16="http://schemas.microsoft.com/office/drawing/2014/main" id="{F9E27742-E456-4244-A063-3EDCEB6B0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val 10">
            <a:extLst>
              <a:ext uri="{FF2B5EF4-FFF2-40B4-BE49-F238E27FC236}">
                <a16:creationId xmlns:a16="http://schemas.microsoft.com/office/drawing/2014/main" id="{0D6DDBDD-2CC2-4C95-868C-9F957A36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" name="Line 17">
            <a:extLst>
              <a:ext uri="{FF2B5EF4-FFF2-40B4-BE49-F238E27FC236}">
                <a16:creationId xmlns:a16="http://schemas.microsoft.com/office/drawing/2014/main" id="{2DBAD258-A1E7-4ED8-AFFA-1A9A121AE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FBBCBF90-B3D1-4F52-9826-6FDBF5A85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" name="Oval 10">
            <a:extLst>
              <a:ext uri="{FF2B5EF4-FFF2-40B4-BE49-F238E27FC236}">
                <a16:creationId xmlns:a16="http://schemas.microsoft.com/office/drawing/2014/main" id="{19983F92-BD7C-4F06-9022-9908CE7D5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" name="Line 17">
            <a:extLst>
              <a:ext uri="{FF2B5EF4-FFF2-40B4-BE49-F238E27FC236}">
                <a16:creationId xmlns:a16="http://schemas.microsoft.com/office/drawing/2014/main" id="{24FE49D5-7581-4BE1-A0F6-F9D8DEC85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46DD3075-CBE8-457A-B180-551FC9694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552" y="3217858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" name="Oval 10">
            <a:extLst>
              <a:ext uri="{FF2B5EF4-FFF2-40B4-BE49-F238E27FC236}">
                <a16:creationId xmlns:a16="http://schemas.microsoft.com/office/drawing/2014/main" id="{46E1A29B-C075-4882-918A-A64FE52C6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625" y="3555294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51" name="Curved Connector 5">
            <a:extLst>
              <a:ext uri="{FF2B5EF4-FFF2-40B4-BE49-F238E27FC236}">
                <a16:creationId xmlns:a16="http://schemas.microsoft.com/office/drawing/2014/main" id="{EFABBDBB-EE2C-4B36-8BA0-64376BD4C5BE}"/>
              </a:ext>
            </a:extLst>
          </p:cNvPr>
          <p:cNvCxnSpPr>
            <a:stCxn id="49" idx="2"/>
            <a:endCxn id="50" idx="2"/>
          </p:cNvCxnSpPr>
          <p:nvPr/>
        </p:nvCxnSpPr>
        <p:spPr>
          <a:xfrm rot="10800000" flipV="1">
            <a:off x="4107624" y="3433757"/>
            <a:ext cx="18928" cy="337437"/>
          </a:xfrm>
          <a:prstGeom prst="curvedConnector3">
            <a:avLst>
              <a:gd name="adj1" fmla="val 1087917"/>
            </a:avLst>
          </a:prstGeom>
          <a:ln w="222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9">
            <a:extLst>
              <a:ext uri="{FF2B5EF4-FFF2-40B4-BE49-F238E27FC236}">
                <a16:creationId xmlns:a16="http://schemas.microsoft.com/office/drawing/2014/main" id="{911966B8-91CB-49A3-AA92-D4F60C1A1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732" y="42935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29ED6EA2-F4E2-4378-A889-133EFFED0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732" y="46357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54" name="Curved Connector 41">
            <a:extLst>
              <a:ext uri="{FF2B5EF4-FFF2-40B4-BE49-F238E27FC236}">
                <a16:creationId xmlns:a16="http://schemas.microsoft.com/office/drawing/2014/main" id="{18AE92B8-EF76-460C-A3C3-DEA2BD367E10}"/>
              </a:ext>
            </a:extLst>
          </p:cNvPr>
          <p:cNvCxnSpPr>
            <a:cxnSpLocks/>
            <a:stCxn id="52" idx="2"/>
            <a:endCxn id="53" idx="2"/>
          </p:cNvCxnSpPr>
          <p:nvPr/>
        </p:nvCxnSpPr>
        <p:spPr>
          <a:xfrm rot="10800000" flipV="1">
            <a:off x="4104732" y="4509411"/>
            <a:ext cx="12700" cy="342200"/>
          </a:xfrm>
          <a:prstGeom prst="curvedConnector3">
            <a:avLst>
              <a:gd name="adj1" fmla="val 1588079"/>
            </a:avLst>
          </a:prstGeom>
          <a:ln w="2222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Callout 3">
            <a:extLst>
              <a:ext uri="{FF2B5EF4-FFF2-40B4-BE49-F238E27FC236}">
                <a16:creationId xmlns:a16="http://schemas.microsoft.com/office/drawing/2014/main" id="{0D4F9AF5-3FB5-4FC9-AC05-BBE76496F71B}"/>
              </a:ext>
            </a:extLst>
          </p:cNvPr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6AD0-4C37-4A10-9B20-15C6C63BC7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651F6-90BC-4153-A0D2-6D1DD129E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1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9" grpId="0" animBg="1"/>
      <p:bldP spid="50" grpId="0" animBg="1"/>
      <p:bldP spid="52" grpId="0" animBg="1"/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6C2CDD5-2A35-4F71-9895-6B5DF15C2E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Oval Callout 3">
            <a:extLst>
              <a:ext uri="{FF2B5EF4-FFF2-40B4-BE49-F238E27FC236}">
                <a16:creationId xmlns:a16="http://schemas.microsoft.com/office/drawing/2014/main" id="{2EF205DC-6666-4806-9466-45440D3DCFA7}"/>
              </a:ext>
            </a:extLst>
          </p:cNvPr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4F1BDBB8-8767-4E94-8A6C-1DE12CACC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69A88981-A7EC-4343-9645-8340A088E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Line 18">
            <a:extLst>
              <a:ext uri="{FF2B5EF4-FFF2-40B4-BE49-F238E27FC236}">
                <a16:creationId xmlns:a16="http://schemas.microsoft.com/office/drawing/2014/main" id="{4D87F7F6-5FC1-4886-863D-6731F02F2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06351A7A-6153-4FE1-B3D0-D3935983B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EA25EDA7-60D6-4F4F-8356-20209352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id="{1A7D64B8-0E75-49D1-A907-24B41D9CD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A9EDB00F-99AB-492D-B72A-8253EF9CC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" name="Line 17">
            <a:extLst>
              <a:ext uri="{FF2B5EF4-FFF2-40B4-BE49-F238E27FC236}">
                <a16:creationId xmlns:a16="http://schemas.microsoft.com/office/drawing/2014/main" id="{4C94408C-BE9A-4386-BF16-7DAFF6277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D02DF73C-EE5B-4856-A09D-C25551AC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13E9055B-9424-4148-8EBB-CF3695F1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97DC53E6-E619-4DD8-87DE-00A380F47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93E9-795A-4A82-AF93-F5ED975DC44C}"/>
              </a:ext>
            </a:extLst>
          </p:cNvPr>
          <p:cNvSpPr txBox="1"/>
          <p:nvPr/>
        </p:nvSpPr>
        <p:spPr>
          <a:xfrm>
            <a:off x="7361699" y="4507814"/>
            <a:ext cx="4166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</a:rPr>
              <a:t>lw</a:t>
            </a:r>
            <a:r>
              <a:rPr lang="en-US" sz="2000" b="1" dirty="0">
                <a:solidFill>
                  <a:srgbClr val="0070C0"/>
                </a:solidFill>
              </a:rPr>
              <a:t> instructions cause 1-cycle stalls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Leave instructions that are executed back-to-back only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C1409-0BD8-4406-B1A8-11E7A8F3918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46A02-8F42-4A78-99A4-BC9C311FD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91E2400-E373-4BAD-BF59-1D687EC088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7160043" y="2747930"/>
            <a:ext cx="3663781" cy="1735211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Now, check if the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lw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and dependent instructions 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must be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executed back-to-back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8DB07B29-2D80-4721-9A67-48AA3D15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582FCC53-5D61-4A30-A9A8-79576C5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24A17B08-9156-4959-ABD7-D4E46EDCC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60C5D0DF-023A-4F91-9E95-EB8C940B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4819BB17-5699-4664-A7E2-78FFAA94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443FCDA0-4C62-49BF-BF97-CEFB1088F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19645-3AA7-4331-9626-E36B1941F12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36D7-00EB-4BBE-B8CB-519BA4D182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12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16D89E7-CDBF-4CDE-B109-2A44B76F110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67512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 flipV="1">
            <a:off x="5798270" y="3464506"/>
            <a:ext cx="936625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7430576" y="3213877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8922246" y="423620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8004672" y="3571875"/>
            <a:ext cx="953591" cy="783431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7443823" y="2815001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" name="Oval 10"/>
          <p:cNvSpPr>
            <a:spLocks noChangeArrowheads="1"/>
          </p:cNvSpPr>
          <p:nvPr/>
        </p:nvSpPr>
        <p:spPr bwMode="auto">
          <a:xfrm>
            <a:off x="9001703" y="354676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>
            <a:off x="8081998" y="3061063"/>
            <a:ext cx="932952" cy="6298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8658F385-C42E-41D1-8FD8-46D1BF104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Oval 12">
            <a:extLst>
              <a:ext uri="{FF2B5EF4-FFF2-40B4-BE49-F238E27FC236}">
                <a16:creationId xmlns:a16="http://schemas.microsoft.com/office/drawing/2014/main" id="{327B3F43-5398-4757-AAE5-CB45956A3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558310C8-5379-4B8D-916C-C9010CC92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961D9B9-3348-4FF9-99A2-66FDAF2E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AC3CBA4-07A4-4479-9332-37928E8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BB7465E8-C537-4BB9-9EE8-1E26B52A5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DA02DE9-A060-46C4-B51C-C3CF4216D2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4E39D09-6302-4335-8719-C14AB6175D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78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01EE-C9A0-4852-83BC-C095A4DD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Instruction Execution on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32C41-46F2-4BA9-8DFB-072DDFFDB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621F-1DA6-4A5C-AB06-B6075C990A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run a software, CPU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(IF) Fetches</a:t>
            </a:r>
            <a:r>
              <a:rPr lang="en-US" sz="2000" dirty="0"/>
              <a:t> instructions from memory in the right order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(ID) Decodes</a:t>
            </a:r>
            <a:r>
              <a:rPr lang="en-US" sz="2000" dirty="0"/>
              <a:t> the instruction and </a:t>
            </a:r>
            <a:r>
              <a:rPr lang="en-US" sz="2000" b="1" dirty="0">
                <a:solidFill>
                  <a:srgbClr val="00B050"/>
                </a:solidFill>
              </a:rPr>
              <a:t>Reads</a:t>
            </a:r>
            <a:r>
              <a:rPr lang="en-US" sz="2000" dirty="0"/>
              <a:t> the operand values from register file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(EXE) Executes</a:t>
            </a:r>
            <a:r>
              <a:rPr lang="en-US" sz="2000" dirty="0"/>
              <a:t> the computation by using ALU 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(MEM) Loads/store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data from/to memory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00B050"/>
                </a:solidFill>
              </a:rPr>
              <a:t>(WB) Writes back </a:t>
            </a:r>
            <a:r>
              <a:rPr lang="en-US" sz="2000" dirty="0"/>
              <a:t>the computation results to register file</a:t>
            </a:r>
          </a:p>
          <a:p>
            <a:pPr lvl="1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DE4A6-7E91-495A-92FE-D743457D4660}"/>
              </a:ext>
            </a:extLst>
          </p:cNvPr>
          <p:cNvSpPr/>
          <p:nvPr/>
        </p:nvSpPr>
        <p:spPr>
          <a:xfrm>
            <a:off x="1461951" y="5065326"/>
            <a:ext cx="1524000" cy="14194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Instruction Fetch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C5503-E060-4FEA-923E-FDA9BB1A6A46}"/>
              </a:ext>
            </a:extLst>
          </p:cNvPr>
          <p:cNvSpPr/>
          <p:nvPr/>
        </p:nvSpPr>
        <p:spPr>
          <a:xfrm>
            <a:off x="3223998" y="5065326"/>
            <a:ext cx="1524000" cy="14194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Decode &amp; Register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Identify opcode &amp; read operands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662774-DF22-4CC0-8989-FE599FB37F4E}"/>
              </a:ext>
            </a:extLst>
          </p:cNvPr>
          <p:cNvSpPr/>
          <p:nvPr/>
        </p:nvSpPr>
        <p:spPr>
          <a:xfrm>
            <a:off x="5035378" y="5060971"/>
            <a:ext cx="1524000" cy="14194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Execute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E649C-D6C0-4FAC-AAB9-6CA1A39C4FBC}"/>
              </a:ext>
            </a:extLst>
          </p:cNvPr>
          <p:cNvSpPr/>
          <p:nvPr/>
        </p:nvSpPr>
        <p:spPr>
          <a:xfrm>
            <a:off x="6872889" y="5065326"/>
            <a:ext cx="1524000" cy="14194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C16B5-6B9F-45EB-95A9-FBF75BE8E31B}"/>
              </a:ext>
            </a:extLst>
          </p:cNvPr>
          <p:cNvSpPr/>
          <p:nvPr/>
        </p:nvSpPr>
        <p:spPr>
          <a:xfrm>
            <a:off x="8675565" y="5060970"/>
            <a:ext cx="1524000" cy="14194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Write Result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Write to 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dst</a:t>
            </a:r>
            <a:r>
              <a:rPr lang="en-US" sz="1400" dirty="0">
                <a:solidFill>
                  <a:sysClr val="windowText" lastClr="000000"/>
                </a:solidFill>
              </a:rPr>
              <a:t> register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E929E32-C328-42C5-927C-82B01C3F0C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D5E6973-00D6-4B61-BEF2-E693CBAA5C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AAACC6C6-FAF3-4183-B57C-9A27A81A2A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2AEBA38-2CCA-4CA8-857D-4824310F4F3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67512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AutoShape 5"/>
          <p:cNvSpPr>
            <a:spLocks/>
          </p:cNvSpPr>
          <p:nvPr/>
        </p:nvSpPr>
        <p:spPr bwMode="auto">
          <a:xfrm>
            <a:off x="2071053" y="3305932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b="1" dirty="0">
                <a:solidFill>
                  <a:prstClr val="black"/>
                </a:solidFill>
              </a:rPr>
              <a:t>stall</a:t>
            </a:r>
            <a:endParaRPr lang="en-AU" altLang="en-US" sz="1800" b="1" dirty="0">
              <a:solidFill>
                <a:prstClr val="black"/>
              </a:solidFill>
            </a:endParaRPr>
          </a:p>
        </p:txBody>
      </p:sp>
      <p:sp>
        <p:nvSpPr>
          <p:cNvPr id="21" name="AutoShape 6"/>
          <p:cNvSpPr>
            <a:spLocks/>
          </p:cNvSpPr>
          <p:nvPr/>
        </p:nvSpPr>
        <p:spPr bwMode="auto">
          <a:xfrm>
            <a:off x="2071053" y="4385433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b="1" dirty="0">
                <a:solidFill>
                  <a:prstClr val="black"/>
                </a:solidFill>
              </a:rPr>
              <a:t>stall</a:t>
            </a:r>
            <a:endParaRPr lang="en-AU" altLang="en-US" sz="1800" b="1" dirty="0">
              <a:solidFill>
                <a:prstClr val="black"/>
              </a:solidFill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2985453" y="5063402"/>
            <a:ext cx="401315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5 cycles for the first </a:t>
            </a:r>
            <a:r>
              <a:rPr lang="en-US" altLang="en-US" sz="1800" dirty="0" err="1">
                <a:solidFill>
                  <a:srgbClr val="FF0000"/>
                </a:solidFill>
              </a:rPr>
              <a:t>inst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6 cycles for the remaining </a:t>
            </a:r>
            <a:r>
              <a:rPr lang="en-US" altLang="en-US" sz="1800" dirty="0" err="1">
                <a:solidFill>
                  <a:srgbClr val="FF0000"/>
                </a:solidFill>
              </a:rPr>
              <a:t>insts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2 x 1 stall cycles = 13 cycles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1511" y="5177701"/>
            <a:ext cx="1795812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Total 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execution time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6720356" y="5057968"/>
            <a:ext cx="4013154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5 cycles for the first </a:t>
            </a:r>
            <a:r>
              <a:rPr lang="en-US" altLang="en-US" sz="1800" dirty="0" err="1">
                <a:solidFill>
                  <a:srgbClr val="FF0000"/>
                </a:solidFill>
              </a:rPr>
              <a:t>inst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6 cycles for the remaining </a:t>
            </a:r>
            <a:r>
              <a:rPr lang="en-US" altLang="en-US" sz="1800" dirty="0" err="1">
                <a:solidFill>
                  <a:srgbClr val="FF0000"/>
                </a:solidFill>
              </a:rPr>
              <a:t>insts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0 stall cycles = 11 cycles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Line 8">
            <a:extLst>
              <a:ext uri="{FF2B5EF4-FFF2-40B4-BE49-F238E27FC236}">
                <a16:creationId xmlns:a16="http://schemas.microsoft.com/office/drawing/2014/main" id="{1B2FE7B2-3649-47F9-8183-3FB21415F2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8270" y="3464506"/>
            <a:ext cx="936625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284E0290-91B6-4404-828F-69DE8BA21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94FF900D-EC0D-4C16-BFCE-5DB969227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3ADAE92B-FB3D-4554-B9C0-38D627677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2042396-DA06-44A0-A6A9-4C667213F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F641F4C2-8DA1-4866-B9C2-DD76D1CA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DC22CEFE-F518-491F-9B30-3365B67E0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8D2A4ACF-6791-4C90-86E7-B30086B1B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76" y="3213877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E64F5958-AEC5-4016-8ED9-312B5832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246" y="423620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7F1CE8B0-3D1B-4EAE-9093-CD4A6BC12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672" y="3571875"/>
            <a:ext cx="953591" cy="783431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591E51A5-8A96-40B4-BF42-2830D6D0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823" y="2815001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1" name="Oval 10">
            <a:extLst>
              <a:ext uri="{FF2B5EF4-FFF2-40B4-BE49-F238E27FC236}">
                <a16:creationId xmlns:a16="http://schemas.microsoft.com/office/drawing/2014/main" id="{D4694DF7-EAB5-47AE-B785-C688DE3C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703" y="354676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DFE709DC-74A3-4379-8DFD-8B6C530E7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1998" y="3061063"/>
            <a:ext cx="932952" cy="6298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87D5B-F298-437E-B984-4C09FBBE7A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C2E43-39C8-4510-AFD5-EEC92DAC37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Control Hazard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b="1" dirty="0"/>
              <a:t>Branch outcomes: </a:t>
            </a:r>
            <a:r>
              <a:rPr lang="en-US" sz="2400" b="1" dirty="0">
                <a:solidFill>
                  <a:srgbClr val="00B050"/>
                </a:solidFill>
              </a:rPr>
              <a:t>Taken (T)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00B050"/>
                </a:solidFill>
              </a:rPr>
              <a:t>Not-Taken (NT)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r>
              <a:rPr lang="en-US" sz="2400" b="1" dirty="0"/>
              <a:t>Not known until late in the pipeline</a:t>
            </a:r>
          </a:p>
          <a:p>
            <a:pPr lvl="1">
              <a:defRPr/>
            </a:pPr>
            <a:r>
              <a:rPr lang="en-US" sz="2000" dirty="0"/>
              <a:t>Prevents us from fetching future instructions</a:t>
            </a:r>
          </a:p>
          <a:p>
            <a:pPr lvl="1">
              <a:defRPr/>
            </a:pPr>
            <a:r>
              <a:rPr lang="en-US" sz="2000" dirty="0"/>
              <a:t>Solution: rather than stall, we can predict the outcome and keep fetching</a:t>
            </a:r>
          </a:p>
          <a:p>
            <a:pPr lvl="1">
              <a:defRPr/>
            </a:pPr>
            <a:r>
              <a:rPr lang="en-US" sz="2000" dirty="0"/>
              <a:t>We only need to correct the pipeline if we guess wrong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400" b="1" dirty="0"/>
              <a:t>Static Predictions</a:t>
            </a:r>
          </a:p>
          <a:p>
            <a:pPr lvl="1">
              <a:defRPr/>
            </a:pPr>
            <a:r>
              <a:rPr lang="en-US" sz="2000" dirty="0"/>
              <a:t>Predict Taken</a:t>
            </a:r>
          </a:p>
          <a:p>
            <a:pPr lvl="1">
              <a:defRPr/>
            </a:pPr>
            <a:r>
              <a:rPr lang="en-US" sz="2000" dirty="0"/>
              <a:t>Predict Not Taken</a:t>
            </a:r>
          </a:p>
        </p:txBody>
      </p:sp>
      <p:sp>
        <p:nvSpPr>
          <p:cNvPr id="74756" name="Text Box 36"/>
          <p:cNvSpPr txBox="1">
            <a:spLocks noChangeArrowheads="1"/>
          </p:cNvSpPr>
          <p:nvPr/>
        </p:nvSpPr>
        <p:spPr bwMode="auto">
          <a:xfrm>
            <a:off x="6181566" y="3871617"/>
            <a:ext cx="3581400" cy="23083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   ---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</a:t>
            </a:r>
            <a:b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   ---</a:t>
            </a:r>
          </a:p>
        </p:txBody>
      </p:sp>
      <p:sp>
        <p:nvSpPr>
          <p:cNvPr id="5" name="Freeform 4"/>
          <p:cNvSpPr/>
          <p:nvPr/>
        </p:nvSpPr>
        <p:spPr bwMode="auto">
          <a:xfrm>
            <a:off x="5711668" y="4560592"/>
            <a:ext cx="1095375" cy="1076325"/>
          </a:xfrm>
          <a:custGeom>
            <a:avLst/>
            <a:gdLst>
              <a:gd name="connsiteX0" fmla="*/ 1095487 w 1095487"/>
              <a:gd name="connsiteY0" fmla="*/ 1075765 h 1075765"/>
              <a:gd name="connsiteX1" fmla="*/ 95026 w 1095487"/>
              <a:gd name="connsiteY1" fmla="*/ 419548 h 1075765"/>
              <a:gd name="connsiteX2" fmla="*/ 525332 w 1095487"/>
              <a:gd name="connsiteY2" fmla="*/ 0 h 1075765"/>
              <a:gd name="connsiteX3" fmla="*/ 525332 w 1095487"/>
              <a:gd name="connsiteY3" fmla="*/ 0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487" h="1075765">
                <a:moveTo>
                  <a:pt x="1095487" y="1075765"/>
                </a:moveTo>
                <a:cubicBezTo>
                  <a:pt x="642769" y="837303"/>
                  <a:pt x="190052" y="598842"/>
                  <a:pt x="95026" y="419548"/>
                </a:cubicBezTo>
                <a:cubicBezTo>
                  <a:pt x="0" y="240254"/>
                  <a:pt x="525332" y="0"/>
                  <a:pt x="525332" y="0"/>
                </a:cubicBezTo>
                <a:lnTo>
                  <a:pt x="525332" y="0"/>
                </a:ln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5329079" y="4187529"/>
            <a:ext cx="1538287" cy="1670050"/>
          </a:xfrm>
          <a:custGeom>
            <a:avLst/>
            <a:gdLst>
              <a:gd name="connsiteX0" fmla="*/ 1538817 w 1538817"/>
              <a:gd name="connsiteY0" fmla="*/ 69850 h 1670050"/>
              <a:gd name="connsiteX1" fmla="*/ 103717 w 1538817"/>
              <a:gd name="connsiteY1" fmla="*/ 266700 h 1670050"/>
              <a:gd name="connsiteX2" fmla="*/ 916517 w 1538817"/>
              <a:gd name="connsiteY2" fmla="*/ 1670050 h 1670050"/>
              <a:gd name="connsiteX3" fmla="*/ 916517 w 1538817"/>
              <a:gd name="connsiteY3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17" h="1670050">
                <a:moveTo>
                  <a:pt x="1538817" y="69850"/>
                </a:moveTo>
                <a:cubicBezTo>
                  <a:pt x="873125" y="34925"/>
                  <a:pt x="207434" y="0"/>
                  <a:pt x="103717" y="266700"/>
                </a:cubicBezTo>
                <a:cubicBezTo>
                  <a:pt x="0" y="533400"/>
                  <a:pt x="916517" y="1670050"/>
                  <a:pt x="916517" y="1670050"/>
                </a:cubicBezTo>
                <a:lnTo>
                  <a:pt x="916517" y="1670050"/>
                </a:ln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759" name="Text Box 36"/>
          <p:cNvSpPr txBox="1">
            <a:spLocks noChangeArrowheads="1"/>
          </p:cNvSpPr>
          <p:nvPr/>
        </p:nvSpPr>
        <p:spPr bwMode="auto">
          <a:xfrm>
            <a:off x="5876766" y="4790780"/>
            <a:ext cx="38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0070C0"/>
                </a:solidFill>
              </a:rPr>
              <a:t>T</a:t>
            </a:r>
          </a:p>
        </p:txBody>
      </p:sp>
      <p:sp>
        <p:nvSpPr>
          <p:cNvPr id="74760" name="Text Box 36"/>
          <p:cNvSpPr txBox="1">
            <a:spLocks noChangeArrowheads="1"/>
          </p:cNvSpPr>
          <p:nvPr/>
        </p:nvSpPr>
        <p:spPr bwMode="auto">
          <a:xfrm>
            <a:off x="5495766" y="3952580"/>
            <a:ext cx="38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0070C0"/>
                </a:solidFill>
              </a:rPr>
              <a:t>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>
            <a:off x="7324567" y="4568529"/>
            <a:ext cx="304800" cy="317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7325360" y="5939336"/>
            <a:ext cx="3048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4763" name="Text Box 36"/>
          <p:cNvSpPr txBox="1">
            <a:spLocks noChangeArrowheads="1"/>
          </p:cNvSpPr>
          <p:nvPr/>
        </p:nvSpPr>
        <p:spPr bwMode="auto">
          <a:xfrm>
            <a:off x="7553166" y="441613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0070C0"/>
                </a:solidFill>
              </a:rPr>
              <a:t>NT</a:t>
            </a:r>
          </a:p>
        </p:txBody>
      </p:sp>
      <p:sp>
        <p:nvSpPr>
          <p:cNvPr id="74764" name="Text Box 36"/>
          <p:cNvSpPr txBox="1">
            <a:spLocks noChangeArrowheads="1"/>
          </p:cNvSpPr>
          <p:nvPr/>
        </p:nvSpPr>
        <p:spPr bwMode="auto">
          <a:xfrm>
            <a:off x="7553166" y="578773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0070C0"/>
                </a:solidFill>
              </a:rPr>
              <a:t>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850393-CD97-4CB5-9D57-BE2FF04F4084}"/>
              </a:ext>
            </a:extLst>
          </p:cNvPr>
          <p:cNvCxnSpPr>
            <a:cxnSpLocks/>
          </p:cNvCxnSpPr>
          <p:nvPr/>
        </p:nvCxnSpPr>
        <p:spPr bwMode="auto">
          <a:xfrm>
            <a:off x="6562566" y="4596311"/>
            <a:ext cx="319088" cy="998537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BE5383-A642-4C04-9035-A7C077A691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335DC-6456-4C60-850A-DBDB89ACF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nimBg="1"/>
      <p:bldP spid="5" grpId="0" animBg="1"/>
      <p:bldP spid="7" grpId="0" animBg="1"/>
      <p:bldP spid="74759" grpId="0"/>
      <p:bldP spid="74760" grpId="0"/>
      <p:bldP spid="74763" grpId="0"/>
      <p:bldP spid="747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7827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Keep fetching instructions from the PC + 4 by assuming that the branch will be not taken</a:t>
            </a:r>
          </a:p>
          <a:p>
            <a:pPr marL="527517" lvl="1" indent="0">
              <a:buNone/>
            </a:pPr>
            <a:endParaRPr lang="en-US" altLang="en-US" sz="1800" b="1" dirty="0"/>
          </a:p>
          <a:p>
            <a:r>
              <a:rPr lang="en-US" altLang="en-US" sz="2400" b="1" dirty="0"/>
              <a:t>Once branch is turned out to be taken, </a:t>
            </a:r>
            <a:r>
              <a:rPr lang="en-US" altLang="en-US" sz="2400" b="1" dirty="0">
                <a:solidFill>
                  <a:srgbClr val="0070C0"/>
                </a:solidFill>
              </a:rPr>
              <a:t>flush</a:t>
            </a:r>
            <a:r>
              <a:rPr lang="en-US" altLang="en-US" sz="2400" b="1" dirty="0"/>
              <a:t> the incorrectly fetched instructions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In the following cycle, fetch the instruction from the branch target address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362B-8D48-4C02-AB50-07EBD40A8B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0F72B-D98E-4A99-BF18-13731D56A1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 Branch Prediction Penalty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680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Penalty = number of instructions that need to be flushed on misprediction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For static branch prediction:</a:t>
            </a:r>
          </a:p>
          <a:p>
            <a:pPr lvl="1"/>
            <a:r>
              <a:rPr lang="en-US" altLang="en-US" sz="1939" dirty="0"/>
              <a:t>The branch outcome and target address is available at the MEM stage and passed back to the Fetch stage </a:t>
            </a:r>
          </a:p>
          <a:p>
            <a:pPr lvl="1"/>
            <a:r>
              <a:rPr lang="en-US" altLang="en-US" sz="2000" dirty="0"/>
              <a:t>If mispredicted, instructions of the </a:t>
            </a:r>
            <a:r>
              <a:rPr lang="en-US" altLang="en-US" sz="1939" dirty="0"/>
              <a:t>correct path will be fetched on the next cycle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A </a:t>
            </a:r>
            <a:r>
              <a:rPr lang="en-US" altLang="en-US" sz="2400" b="1" dirty="0">
                <a:solidFill>
                  <a:srgbClr val="0070C0"/>
                </a:solidFill>
              </a:rPr>
              <a:t>3-cycle</a:t>
            </a:r>
            <a:r>
              <a:rPr lang="en-US" altLang="en-US" sz="2400" b="1" dirty="0"/>
              <a:t> branch penalty when mispredicted</a:t>
            </a:r>
          </a:p>
          <a:p>
            <a:pPr>
              <a:buFontTx/>
              <a:buNone/>
            </a:pPr>
            <a:endParaRPr lang="en-US" altLang="en-US" sz="24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17B85-5B9A-4897-9DCA-C41D55A54F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2F766-2B3A-408B-B7F0-374BBAAA0B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E482D-5263-4318-A566-A846B3BFA8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939"/>
              </p:ext>
            </p:extLst>
          </p:nvPr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3111305" cy="310535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xplosion 2 9"/>
          <p:cNvSpPr/>
          <p:nvPr/>
        </p:nvSpPr>
        <p:spPr>
          <a:xfrm>
            <a:off x="7244713" y="1329157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NT!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0F52FC-E98D-40BE-A5AF-430C18708D5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5F01F3C-9CAF-4C22-8661-473DD89E7B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193FD-D805-4890-88AF-796BC0902C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720696"/>
              </p:ext>
            </p:extLst>
          </p:nvPr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843821-CFBE-4299-A27E-BBC06694EF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DFC158-2239-46BA-BD9A-8277C105ED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2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04C86-3309-45ED-BD9B-2ED5593419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622794"/>
              </p:ext>
            </p:extLst>
          </p:nvPr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745337-8049-4F43-B4D3-D81F7742DF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1FDED4D-4548-4FA7-9132-2F7D2886D4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1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AE0C0-D2FA-4260-A629-2C8E576196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1678694"/>
              </p:ext>
            </p:extLst>
          </p:nvPr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xplosion 2 14">
            <a:extLst>
              <a:ext uri="{FF2B5EF4-FFF2-40B4-BE49-F238E27FC236}">
                <a16:creationId xmlns:a16="http://schemas.microsoft.com/office/drawing/2014/main" id="{C819C72B-FFD8-48F0-92A2-F2189030669A}"/>
              </a:ext>
            </a:extLst>
          </p:cNvPr>
          <p:cNvSpPr/>
          <p:nvPr/>
        </p:nvSpPr>
        <p:spPr>
          <a:xfrm>
            <a:off x="9898972" y="3210452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1" name="Curved Connector 5">
            <a:extLst>
              <a:ext uri="{FF2B5EF4-FFF2-40B4-BE49-F238E27FC236}">
                <a16:creationId xmlns:a16="http://schemas.microsoft.com/office/drawing/2014/main" id="{FF5C1398-A1BD-4A4B-944D-AC3A7E063B94}"/>
              </a:ext>
            </a:extLst>
          </p:cNvPr>
          <p:cNvCxnSpPr>
            <a:stCxn id="10" idx="2"/>
          </p:cNvCxnSpPr>
          <p:nvPr/>
        </p:nvCxnSpPr>
        <p:spPr>
          <a:xfrm rot="5400000">
            <a:off x="9929899" y="3676592"/>
            <a:ext cx="431535" cy="225939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21">
            <a:extLst>
              <a:ext uri="{FF2B5EF4-FFF2-40B4-BE49-F238E27FC236}">
                <a16:creationId xmlns:a16="http://schemas.microsoft.com/office/drawing/2014/main" id="{1E4860D1-A94F-45BF-B3B4-BB6219A81B24}"/>
              </a:ext>
            </a:extLst>
          </p:cNvPr>
          <p:cNvCxnSpPr>
            <a:stCxn id="10" idx="2"/>
          </p:cNvCxnSpPr>
          <p:nvPr/>
        </p:nvCxnSpPr>
        <p:spPr>
          <a:xfrm rot="5400000">
            <a:off x="9677607" y="3903839"/>
            <a:ext cx="911072" cy="250986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3">
            <a:extLst>
              <a:ext uri="{FF2B5EF4-FFF2-40B4-BE49-F238E27FC236}">
                <a16:creationId xmlns:a16="http://schemas.microsoft.com/office/drawing/2014/main" id="{F757B736-4A06-44B5-9384-E4D61F963FB3}"/>
              </a:ext>
            </a:extLst>
          </p:cNvPr>
          <p:cNvCxnSpPr/>
          <p:nvPr/>
        </p:nvCxnSpPr>
        <p:spPr>
          <a:xfrm rot="5400000">
            <a:off x="9537497" y="4085691"/>
            <a:ext cx="1235626" cy="265025"/>
          </a:xfrm>
          <a:prstGeom prst="curvedConnector3">
            <a:avLst>
              <a:gd name="adj1" fmla="val 75268"/>
            </a:avLst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E396EB-B812-444A-830C-BD5B9B44FAA9}"/>
              </a:ext>
            </a:extLst>
          </p:cNvPr>
          <p:cNvSpPr txBox="1"/>
          <p:nvPr/>
        </p:nvSpPr>
        <p:spPr>
          <a:xfrm>
            <a:off x="10292999" y="3816255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FB8A23-63EB-432C-AD44-2169A86038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0E055E6-F69F-4B1A-B787-FC26722C21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4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8034F5F-6CAE-4BCC-A768-E067CD4289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368191"/>
              </p:ext>
            </p:extLst>
          </p:nvPr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5245376"/>
            <a:ext cx="418039" cy="98191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4AF39891-45C3-4C1B-88FE-45666F0E49B9}"/>
              </a:ext>
            </a:extLst>
          </p:cNvPr>
          <p:cNvSpPr/>
          <p:nvPr/>
        </p:nvSpPr>
        <p:spPr bwMode="auto">
          <a:xfrm>
            <a:off x="10138103" y="481596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F13786C-80E1-4F3C-B1EC-CCBCD4564E41}"/>
              </a:ext>
            </a:extLst>
          </p:cNvPr>
          <p:cNvSpPr/>
          <p:nvPr/>
        </p:nvSpPr>
        <p:spPr bwMode="auto">
          <a:xfrm>
            <a:off x="10138103" y="436555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73C2A6C5-3ABC-4837-994D-E1BE8D8C7E53}"/>
              </a:ext>
            </a:extLst>
          </p:cNvPr>
          <p:cNvSpPr/>
          <p:nvPr/>
        </p:nvSpPr>
        <p:spPr bwMode="auto">
          <a:xfrm>
            <a:off x="10790966" y="481596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35DB152-319E-4F11-8328-707007F221EE}"/>
              </a:ext>
            </a:extLst>
          </p:cNvPr>
          <p:cNvSpPr/>
          <p:nvPr/>
        </p:nvSpPr>
        <p:spPr bwMode="auto">
          <a:xfrm>
            <a:off x="10824938" y="436555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7E680FD-6D7A-4A18-ADA8-C4B47BB88A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237289-C6B5-4760-8219-3E06B4397B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8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Predict Taken?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9875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2400" b="1" dirty="0"/>
              <a:t>It is </a:t>
            </a:r>
            <a:r>
              <a:rPr lang="en-US" altLang="en-US" sz="2400" b="1" u="sng" dirty="0"/>
              <a:t>not possible </a:t>
            </a:r>
            <a:r>
              <a:rPr lang="en-US" altLang="en-US" sz="2400" b="1" dirty="0"/>
              <a:t>to statically predict all the branches to be taken</a:t>
            </a:r>
          </a:p>
          <a:p>
            <a:pPr lvl="1"/>
            <a:r>
              <a:rPr lang="en-US" altLang="en-US" sz="2000" dirty="0"/>
              <a:t>The branch target address is not computed until the EX stage, so we don’t have the PC values even needed to predict taken</a:t>
            </a:r>
          </a:p>
          <a:p>
            <a:pPr lvl="1"/>
            <a:endParaRPr lang="en-US" altLang="en-US" sz="2339" dirty="0"/>
          </a:p>
          <a:p>
            <a:r>
              <a:rPr lang="en-US" altLang="en-US" sz="2400" b="1" dirty="0">
                <a:solidFill>
                  <a:srgbClr val="0070C0"/>
                </a:solidFill>
              </a:rPr>
              <a:t>Dynamic branch prediction + branch target buffer </a:t>
            </a:r>
            <a:r>
              <a:rPr lang="en-US" altLang="en-US" sz="2400" b="1" dirty="0"/>
              <a:t>enables to predict taken</a:t>
            </a:r>
          </a:p>
          <a:p>
            <a:pPr lvl="1"/>
            <a:r>
              <a:rPr lang="en-US" altLang="en-US" sz="2000" dirty="0"/>
              <a:t>Predict untaken a few times to collect branch target address of each branch and then predict taken based on the history</a:t>
            </a:r>
          </a:p>
          <a:p>
            <a:pPr lvl="1"/>
            <a:endParaRPr lang="en-US" altLang="en-US" sz="2339" dirty="0"/>
          </a:p>
          <a:p>
            <a:r>
              <a:rPr lang="en-US" sz="2400" b="1" dirty="0"/>
              <a:t>Can we reduce branch penalty with change of datapath?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A806D-8528-43E3-9090-8420FE724A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74FB9-0FE9-4A20-AEEA-051B79FE3E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D8C7-C1AD-498F-B4A6-DB399321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Single-Cycle CPU Performance Analysis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044-722C-4C43-9EC9-8A7ECF3A0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2FA5-C6DA-4544-8F3D-45664E734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The longest instruction’s execution time is 925 ps.</a:t>
            </a:r>
          </a:p>
          <a:p>
            <a:r>
              <a:rPr lang="en-US" sz="2400" b="1" dirty="0"/>
              <a:t>If we run 100 billion instructions, what is the total execution time?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The clock cycle period should be set to 925 </a:t>
            </a:r>
            <a:r>
              <a:rPr lang="en-US" sz="2400" dirty="0" err="1">
                <a:solidFill>
                  <a:srgbClr val="0070C0"/>
                </a:solidFill>
              </a:rPr>
              <a:t>ps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CPU time 	= # instructions x CPI x cycle period</a:t>
            </a:r>
          </a:p>
          <a:p>
            <a:pPr marL="0" indent="0">
              <a:buNone/>
            </a:pPr>
            <a:r>
              <a:rPr lang="en-US" sz="2400" dirty="0"/>
              <a:t>					= 100 x 10</a:t>
            </a:r>
            <a:r>
              <a:rPr lang="en-US" sz="2400" baseline="30000" dirty="0"/>
              <a:t>9</a:t>
            </a:r>
            <a:r>
              <a:rPr lang="en-US" sz="2400" dirty="0"/>
              <a:t> x 1 x 925 x 10</a:t>
            </a:r>
            <a:r>
              <a:rPr lang="en-US" sz="2400" baseline="30000" dirty="0"/>
              <a:t>-12</a:t>
            </a:r>
          </a:p>
          <a:p>
            <a:pPr marL="0" indent="0">
              <a:buNone/>
            </a:pPr>
            <a:r>
              <a:rPr lang="en-US" sz="2400" dirty="0"/>
              <a:t>					= 92.5 seconds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A6129-0C90-4CE3-9C92-934E64555D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72C90-5E67-4DBF-ACDD-D9F47FFA07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33F86-9434-45F5-8BD2-9A0CAD881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86DF2A-2D4D-44AD-8781-2DE0C7B43F0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F7C2A0C-2137-4295-BF07-9DA7873B41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4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CC93A-F6A7-4EC1-9C2E-19D9E630BB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E2BAC505-6A08-419C-B346-2D763E687F01}"/>
              </a:ext>
            </a:extLst>
          </p:cNvPr>
          <p:cNvSpPr/>
          <p:nvPr/>
        </p:nvSpPr>
        <p:spPr bwMode="auto">
          <a:xfrm>
            <a:off x="8832461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FD007C-22BC-45F0-B6AF-40A3AFB17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682A78B-61CF-4A2E-B8EA-8EAE8ABD38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69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8575B-67BB-47E0-8188-4543707E7B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68B7AA-B9EB-462D-87DC-B28B267979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D71AB-9D9E-45EF-BDEA-86C6A7E0DB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10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722F7-070E-45C5-8632-6F24071E49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21">
            <a:extLst>
              <a:ext uri="{FF2B5EF4-FFF2-40B4-BE49-F238E27FC236}">
                <a16:creationId xmlns:a16="http://schemas.microsoft.com/office/drawing/2014/main" id="{8A541AE1-F971-4FFD-A5D9-C2170DB3D70A}"/>
              </a:ext>
            </a:extLst>
          </p:cNvPr>
          <p:cNvSpPr/>
          <p:nvPr/>
        </p:nvSpPr>
        <p:spPr>
          <a:xfrm>
            <a:off x="9230707" y="3351038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9" name="Curved Connector 23">
            <a:extLst>
              <a:ext uri="{FF2B5EF4-FFF2-40B4-BE49-F238E27FC236}">
                <a16:creationId xmlns:a16="http://schemas.microsoft.com/office/drawing/2014/main" id="{376E3BCC-50B4-401D-A0BB-2E66CE6AEA6B}"/>
              </a:ext>
            </a:extLst>
          </p:cNvPr>
          <p:cNvCxnSpPr>
            <a:stCxn id="18" idx="2"/>
          </p:cNvCxnSpPr>
          <p:nvPr/>
        </p:nvCxnSpPr>
        <p:spPr>
          <a:xfrm rot="5400000">
            <a:off x="9318580" y="3762113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CD13D-61BA-4579-9D76-72B4A208455F}"/>
              </a:ext>
            </a:extLst>
          </p:cNvPr>
          <p:cNvCxnSpPr/>
          <p:nvPr/>
        </p:nvCxnSpPr>
        <p:spPr>
          <a:xfrm>
            <a:off x="8756269" y="3081255"/>
            <a:ext cx="125604" cy="392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8C50E0-2239-4026-AF54-1B3E078EBD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D0574E-3F40-4733-A050-8B077E6137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CDF69-C69D-46DD-9453-A59941E40C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Explosion 2 21">
            <a:extLst>
              <a:ext uri="{FF2B5EF4-FFF2-40B4-BE49-F238E27FC236}">
                <a16:creationId xmlns:a16="http://schemas.microsoft.com/office/drawing/2014/main" id="{8A541AE1-F971-4FFD-A5D9-C2170DB3D70A}"/>
              </a:ext>
            </a:extLst>
          </p:cNvPr>
          <p:cNvSpPr/>
          <p:nvPr/>
        </p:nvSpPr>
        <p:spPr>
          <a:xfrm>
            <a:off x="9230707" y="3351038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9" name="Curved Connector 23">
            <a:extLst>
              <a:ext uri="{FF2B5EF4-FFF2-40B4-BE49-F238E27FC236}">
                <a16:creationId xmlns:a16="http://schemas.microsoft.com/office/drawing/2014/main" id="{376E3BCC-50B4-401D-A0BB-2E66CE6AEA6B}"/>
              </a:ext>
            </a:extLst>
          </p:cNvPr>
          <p:cNvCxnSpPr>
            <a:stCxn id="18" idx="2"/>
          </p:cNvCxnSpPr>
          <p:nvPr/>
        </p:nvCxnSpPr>
        <p:spPr>
          <a:xfrm rot="5400000">
            <a:off x="9318580" y="3762113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CD13D-61BA-4579-9D76-72B4A208455F}"/>
              </a:ext>
            </a:extLst>
          </p:cNvPr>
          <p:cNvCxnSpPr/>
          <p:nvPr/>
        </p:nvCxnSpPr>
        <p:spPr>
          <a:xfrm>
            <a:off x="8756269" y="3081255"/>
            <a:ext cx="125604" cy="392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Callout 18">
            <a:extLst>
              <a:ext uri="{FF2B5EF4-FFF2-40B4-BE49-F238E27FC236}">
                <a16:creationId xmlns:a16="http://schemas.microsoft.com/office/drawing/2014/main" id="{BF9692E4-2F14-4523-9E31-B1BC51206E59}"/>
              </a:ext>
            </a:extLst>
          </p:cNvPr>
          <p:cNvSpPr/>
          <p:nvPr/>
        </p:nvSpPr>
        <p:spPr>
          <a:xfrm>
            <a:off x="6733355" y="501491"/>
            <a:ext cx="4505575" cy="2286458"/>
          </a:xfrm>
          <a:prstGeom prst="wedgeEllipseCallout">
            <a:avLst>
              <a:gd name="adj1" fmla="val 2820"/>
              <a:gd name="adj2" fmla="val 7810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If BNE has dependency with its preceding instruction, OR, one cycle stall is required to get the OR’s result value</a:t>
            </a:r>
          </a:p>
          <a:p>
            <a:pPr algn="ctr" defTabSz="527517"/>
            <a:r>
              <a:rPr lang="en-US" sz="2000" dirty="0">
                <a:solidFill>
                  <a:srgbClr val="FFFF00"/>
                </a:solidFill>
                <a:latin typeface="Calibri"/>
                <a:sym typeface="Wingdings" panose="05000000000000000000" pitchFamily="2" charset="2"/>
              </a:rPr>
              <a:t> Still better than normal 3 cycle flushing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1" name="Oval Callout 137">
            <a:extLst>
              <a:ext uri="{FF2B5EF4-FFF2-40B4-BE49-F238E27FC236}">
                <a16:creationId xmlns:a16="http://schemas.microsoft.com/office/drawing/2014/main" id="{DD714127-027C-4BFF-B830-9F65408F11C6}"/>
              </a:ext>
            </a:extLst>
          </p:cNvPr>
          <p:cNvSpPr/>
          <p:nvPr/>
        </p:nvSpPr>
        <p:spPr>
          <a:xfrm>
            <a:off x="510256" y="2330537"/>
            <a:ext cx="3809722" cy="590265"/>
          </a:xfrm>
          <a:prstGeom prst="wedgeEllipseCallout">
            <a:avLst>
              <a:gd name="adj1" fmla="val -23186"/>
              <a:gd name="adj2" fmla="val 93156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What about a LW here?</a:t>
            </a:r>
          </a:p>
        </p:txBody>
      </p:sp>
      <p:sp>
        <p:nvSpPr>
          <p:cNvPr id="22" name="Oval Callout 137">
            <a:extLst>
              <a:ext uri="{FF2B5EF4-FFF2-40B4-BE49-F238E27FC236}">
                <a16:creationId xmlns:a16="http://schemas.microsoft.com/office/drawing/2014/main" id="{DB5AC9F9-CE2F-41FE-A0BD-175057CEE785}"/>
              </a:ext>
            </a:extLst>
          </p:cNvPr>
          <p:cNvSpPr/>
          <p:nvPr/>
        </p:nvSpPr>
        <p:spPr>
          <a:xfrm>
            <a:off x="2004867" y="4159251"/>
            <a:ext cx="3809722" cy="590265"/>
          </a:xfrm>
          <a:prstGeom prst="wedgeEllipseCallout">
            <a:avLst>
              <a:gd name="adj1" fmla="val -18547"/>
              <a:gd name="adj2" fmla="val -109924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What about NT here?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A052028-AF57-43A1-A81F-46B72FB1CC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CBB9E9-C51D-4BD8-8F9A-3985520ED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  <a:endParaRPr lang="en-US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C0F33-8051-4B88-A777-9F42539F8E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E2BAC505-6A08-419C-B346-2D763E687F01}"/>
              </a:ext>
            </a:extLst>
          </p:cNvPr>
          <p:cNvSpPr/>
          <p:nvPr/>
        </p:nvSpPr>
        <p:spPr bwMode="auto">
          <a:xfrm>
            <a:off x="8832461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B30F8-66AD-4913-97D1-F3B37A221549}"/>
              </a:ext>
            </a:extLst>
          </p:cNvPr>
          <p:cNvCxnSpPr>
            <a:cxnSpLocks/>
          </p:cNvCxnSpPr>
          <p:nvPr/>
        </p:nvCxnSpPr>
        <p:spPr>
          <a:xfrm>
            <a:off x="1181302" y="3472502"/>
            <a:ext cx="2009749" cy="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2">
            <a:extLst>
              <a:ext uri="{FF2B5EF4-FFF2-40B4-BE49-F238E27FC236}">
                <a16:creationId xmlns:a16="http://schemas.microsoft.com/office/drawing/2014/main" id="{54C00D9F-1FF3-464E-82CB-84B9B077E30E}"/>
              </a:ext>
            </a:extLst>
          </p:cNvPr>
          <p:cNvCxnSpPr>
            <a:cxnSpLocks/>
          </p:cNvCxnSpPr>
          <p:nvPr/>
        </p:nvCxnSpPr>
        <p:spPr>
          <a:xfrm rot="5400000">
            <a:off x="1036041" y="3553043"/>
            <a:ext cx="253399" cy="70542"/>
          </a:xfrm>
          <a:prstGeom prst="curvedConnector4">
            <a:avLst>
              <a:gd name="adj1" fmla="val 22183"/>
              <a:gd name="adj2" fmla="val 33217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Callout 26">
            <a:extLst>
              <a:ext uri="{FF2B5EF4-FFF2-40B4-BE49-F238E27FC236}">
                <a16:creationId xmlns:a16="http://schemas.microsoft.com/office/drawing/2014/main" id="{8A3CCAA2-659B-4C08-B99C-64074303DFEA}"/>
              </a:ext>
            </a:extLst>
          </p:cNvPr>
          <p:cNvSpPr/>
          <p:nvPr/>
        </p:nvSpPr>
        <p:spPr>
          <a:xfrm>
            <a:off x="3391256" y="1569003"/>
            <a:ext cx="4186192" cy="1689984"/>
          </a:xfrm>
          <a:prstGeom prst="wedgeEllipseCallout">
            <a:avLst>
              <a:gd name="adj1" fmla="val -58494"/>
              <a:gd name="adj2" fmla="val 49791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an instruction that </a:t>
            </a:r>
          </a:p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has to be executed regardless branch outcome </a:t>
            </a:r>
          </a:p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independent to branch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6EEE143-174B-4BDB-980F-0C780E9F63AE}"/>
              </a:ext>
            </a:extLst>
          </p:cNvPr>
          <p:cNvSpPr/>
          <p:nvPr/>
        </p:nvSpPr>
        <p:spPr>
          <a:xfrm>
            <a:off x="3022306" y="4026062"/>
            <a:ext cx="5361126" cy="1480413"/>
          </a:xfrm>
          <a:prstGeom prst="wedgeEllipseCallout">
            <a:avLst>
              <a:gd name="adj1" fmla="val -51020"/>
              <a:gd name="adj2" fmla="val -6591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will be placed in the branch delay slot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 after branch instruction) instead of fetching wrong instruction and flushing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88269DA-2C69-4444-94DD-77012A1B21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462196-0F7E-4B97-B3BF-9729430763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8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  <a:endParaRPr lang="en-US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75881-8B5D-450E-A66B-669F0383B2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000" kern="0" dirty="0">
                <a:solidFill>
                  <a:srgbClr val="00B050"/>
                </a:solidFill>
                <a:latin typeface="Calibri"/>
              </a:rPr>
              <a:t>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3889612"/>
            <a:ext cx="476741" cy="1453957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Callout 26">
            <a:extLst>
              <a:ext uri="{FF2B5EF4-FFF2-40B4-BE49-F238E27FC236}">
                <a16:creationId xmlns:a16="http://schemas.microsoft.com/office/drawing/2014/main" id="{F555388E-47D3-475F-B902-9608723DD6A0}"/>
              </a:ext>
            </a:extLst>
          </p:cNvPr>
          <p:cNvSpPr/>
          <p:nvPr/>
        </p:nvSpPr>
        <p:spPr>
          <a:xfrm>
            <a:off x="7762075" y="1540252"/>
            <a:ext cx="2167721" cy="1124974"/>
          </a:xfrm>
          <a:prstGeom prst="wedgeEllipseCallout">
            <a:avLst>
              <a:gd name="adj1" fmla="val -3275"/>
              <a:gd name="adj2" fmla="val 96929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 Flush</a:t>
            </a:r>
          </a:p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&amp; Better Performance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B76CC8-7778-49E8-A524-DBAD9FB9E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DEF1B9-A066-4984-B299-23228B4F5D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E932-0500-491F-A7C8-3E89E071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446A-4E6D-4EF8-B3DD-3AD9F5E3E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4813A-78E5-4F28-94CA-6951531B15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Require implementation on both the CPU and the compiler</a:t>
            </a:r>
          </a:p>
          <a:p>
            <a:pPr lvl="1"/>
            <a:r>
              <a:rPr lang="en-US" sz="2000" dirty="0"/>
              <a:t>If no suitable instruction can be found for the slot, then a NOP will be filled</a:t>
            </a:r>
          </a:p>
          <a:p>
            <a:endParaRPr lang="en-US" sz="2400" b="1" dirty="0"/>
          </a:p>
          <a:p>
            <a:r>
              <a:rPr lang="en-US" sz="2400" b="1" dirty="0"/>
              <a:t>Branch delay slot is more useful for unconditional branches such as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2400" b="1" dirty="0"/>
              <a:t>,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/>
              <a:t>,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2400" b="1" dirty="0"/>
              <a:t> because they are always taken</a:t>
            </a:r>
          </a:p>
          <a:p>
            <a:endParaRPr lang="en-US" sz="2769" dirty="0"/>
          </a:p>
          <a:p>
            <a:r>
              <a:rPr lang="en-US" sz="2400" b="1" dirty="0"/>
              <a:t>For example, if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/>
              <a:t> uses branch delay slot,</a:t>
            </a:r>
          </a:p>
          <a:p>
            <a:pPr lvl="1"/>
            <a:r>
              <a:rPr lang="en-US" sz="2000" dirty="0"/>
              <a:t>After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$ra</a:t>
            </a:r>
            <a:r>
              <a:rPr lang="en-US" sz="2000" dirty="0"/>
              <a:t> is updated with PC + 8 </a:t>
            </a:r>
          </a:p>
          <a:p>
            <a:pPr lvl="1"/>
            <a:r>
              <a:rPr lang="en-US" sz="2000" dirty="0"/>
              <a:t>The instruction in PC + 4 is executed after </a:t>
            </a:r>
            <a:r>
              <a:rPr lang="en-US" sz="2000" dirty="0" err="1"/>
              <a:t>jal</a:t>
            </a:r>
            <a:r>
              <a:rPr lang="en-US" sz="2000" dirty="0"/>
              <a:t> before entering the subfunction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85674-B47D-4D16-B2A5-9D274A7E14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FA7B-CECD-4668-BF23-6E1A37242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Dynamic Branch Prediction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altLang="en-US" sz="2400" b="1" dirty="0"/>
              <a:t>Monitor the branch patterns for better prediction</a:t>
            </a:r>
          </a:p>
          <a:p>
            <a:pPr lvl="1"/>
            <a:r>
              <a:rPr lang="en-AU" altLang="en-US" sz="2000" dirty="0"/>
              <a:t>i.e. </a:t>
            </a:r>
            <a:r>
              <a:rPr lang="en-US" altLang="en-US" sz="2000" dirty="0"/>
              <a:t>loops usually have a few iterations, so the branch in the loop is likely to be not taken at least for a few times</a:t>
            </a:r>
          </a:p>
          <a:p>
            <a:endParaRPr lang="en-US" altLang="en-US" sz="2769" dirty="0"/>
          </a:p>
          <a:p>
            <a:r>
              <a:rPr lang="en-US" altLang="en-US" sz="2400" b="1" dirty="0"/>
              <a:t>Branch Prediction Buffer (branch history buffer) is used to maintain each branch’s outcome history</a:t>
            </a:r>
          </a:p>
          <a:p>
            <a:pPr lvl="1"/>
            <a:r>
              <a:rPr lang="en-US" sz="2000" dirty="0"/>
              <a:t>Small storage space indexed with certain bits of branch instruction’s PC value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Each entry maintains the previous outcome of each branch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Once the branch outcome is available, the corresponding entry is updated</a:t>
            </a:r>
            <a:endParaRPr lang="en-US" sz="1846" dirty="0"/>
          </a:p>
          <a:p>
            <a:pPr lvl="1"/>
            <a:endParaRPr lang="en-US" altLang="en-US" sz="2000" dirty="0"/>
          </a:p>
          <a:p>
            <a:pPr marL="527517" lvl="1" indent="0">
              <a:buNone/>
            </a:pPr>
            <a:endParaRPr lang="en-US" altLang="en-US" sz="2077" dirty="0"/>
          </a:p>
          <a:p>
            <a:pPr lvl="1" eaLnBrk="1" hangingPunct="1"/>
            <a:endParaRPr lang="en-AU" altLang="en-US" sz="2077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5DA46-291E-4AED-8916-7A20596524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CC212-8DA2-48B7-825D-FE88FF0B4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32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dirty="0"/>
              <a:t>Branch Prediction Buffer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CC43622E-9E8B-3345-A0BB-CC7097F8D5A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Aliasing issue</a:t>
            </a:r>
          </a:p>
          <a:p>
            <a:pPr lvl="1"/>
            <a:r>
              <a:rPr lang="en-US" sz="2000" dirty="0"/>
              <a:t>Different branch instructions may map to the same branch prediction buffer entry if their PC values have the same LSBs, affecting each others’ predictions</a:t>
            </a:r>
          </a:p>
          <a:p>
            <a:pPr lvl="2"/>
            <a:r>
              <a:rPr lang="en-US" sz="1800" dirty="0"/>
              <a:t>E.g., 0x8004 and 0x8104 will access the same entry if [3:2] bits are used for indexing</a:t>
            </a:r>
          </a:p>
          <a:p>
            <a:pPr lvl="2"/>
            <a:r>
              <a:rPr lang="en-US" sz="1800" dirty="0"/>
              <a:t>Inevitable but can be alleviated with larger buffer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0323" y="3759700"/>
            <a:ext cx="2283234" cy="25035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7517"/>
            <a:r>
              <a:rPr lang="en-US" sz="1846" dirty="0">
                <a:solidFill>
                  <a:prstClr val="white"/>
                </a:solidFill>
                <a:latin typeface="Calibri"/>
              </a:rPr>
              <a:t>1000 0000 0000 0100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005" y="3402580"/>
            <a:ext cx="369229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Branch instruction’s PC value (i.e. 0x8004)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5163778" y="4138588"/>
            <a:ext cx="268562" cy="268101"/>
          </a:xfrm>
          <a:prstGeom prst="leftBrace">
            <a:avLst>
              <a:gd name="adj1" fmla="val 3894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64009" y="3759700"/>
            <a:ext cx="0" cy="3786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0388" y="4329710"/>
            <a:ext cx="93166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[3:2] bits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694553" y="3427987"/>
          <a:ext cx="1847620" cy="15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prediction bit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769766" y="3089025"/>
            <a:ext cx="223676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Branch Prediction Buffer</a:t>
            </a:r>
          </a:p>
        </p:txBody>
      </p:sp>
      <p:cxnSp>
        <p:nvCxnSpPr>
          <p:cNvPr id="22" name="Elbow Connector 21"/>
          <p:cNvCxnSpPr>
            <a:stCxn id="11" idx="2"/>
          </p:cNvCxnSpPr>
          <p:nvPr/>
        </p:nvCxnSpPr>
        <p:spPr>
          <a:xfrm rot="5400000" flipH="1" flipV="1">
            <a:off x="5841579" y="3569002"/>
            <a:ext cx="446213" cy="1756930"/>
          </a:xfrm>
          <a:prstGeom prst="bentConnector4">
            <a:avLst>
              <a:gd name="adj1" fmla="val -51231"/>
              <a:gd name="adj2" fmla="val 6325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232453" y="4617459"/>
            <a:ext cx="587362" cy="223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8752" y="4833425"/>
            <a:ext cx="430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The bits to be included to the prediction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may be different depending on the prediction buffer size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33494" y="3622469"/>
            <a:ext cx="165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1: Predict Taken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0: Predict Not Taken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432110" y="3766268"/>
            <a:ext cx="0" cy="3786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Callout 34"/>
          <p:cNvSpPr/>
          <p:nvPr/>
        </p:nvSpPr>
        <p:spPr>
          <a:xfrm>
            <a:off x="5546524" y="5048777"/>
            <a:ext cx="5680275" cy="1223309"/>
          </a:xfrm>
          <a:prstGeom prst="wedgeEllipseCallout">
            <a:avLst>
              <a:gd name="adj1" fmla="val -4489"/>
              <a:gd name="adj2" fmla="val -69795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Prediction bit field can have multiple bits to record more history</a:t>
            </a:r>
          </a:p>
          <a:p>
            <a:pPr algn="ctr" defTabSz="527517"/>
            <a:r>
              <a:rPr lang="en-US" sz="2000" dirty="0">
                <a:solidFill>
                  <a:srgbClr val="FFFF00"/>
                </a:solidFill>
                <a:latin typeface="Calibri"/>
                <a:sym typeface="Wingdings" panose="05000000000000000000" pitchFamily="2" charset="2"/>
              </a:rPr>
              <a:t> PC can be recorded to predict Taken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6DA5-B3A3-4010-8483-0154E8DDEB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35ED1F0-FE96-4D9D-BF3A-A5F5B11B03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4400" dirty="0"/>
              <a:t>Performance Issues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Longest delay determines clock period</a:t>
            </a:r>
          </a:p>
          <a:p>
            <a:pPr lvl="1" eaLnBrk="1" hangingPunct="1"/>
            <a:r>
              <a:rPr lang="en-US" altLang="en-US" sz="2000" dirty="0"/>
              <a:t>Critical path: load instruction</a:t>
            </a:r>
          </a:p>
          <a:p>
            <a:pPr lvl="1" eaLnBrk="1" hangingPunct="1"/>
            <a:r>
              <a:rPr lang="en-US" altLang="en-US" sz="2000" dirty="0"/>
              <a:t>Instruction memory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register file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ALU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data memory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register file</a:t>
            </a:r>
          </a:p>
          <a:p>
            <a:pPr lvl="1" eaLnBrk="1" hangingPunct="1"/>
            <a:endParaRPr lang="en-US" altLang="en-US" sz="2000" dirty="0"/>
          </a:p>
          <a:p>
            <a:pPr eaLnBrk="1" hangingPunct="1"/>
            <a:r>
              <a:rPr lang="en-US" altLang="en-US" sz="2400" b="1" dirty="0"/>
              <a:t>Violates design principle</a:t>
            </a:r>
          </a:p>
          <a:p>
            <a:pPr lvl="1" eaLnBrk="1" hangingPunct="1"/>
            <a:r>
              <a:rPr lang="en-US" altLang="en-US" sz="2000" dirty="0"/>
              <a:t>Making the common case fast </a:t>
            </a:r>
          </a:p>
          <a:p>
            <a:pPr lvl="1" eaLnBrk="1" hangingPunct="1"/>
            <a:r>
              <a:rPr lang="en-US" altLang="en-US" sz="2000" dirty="0"/>
              <a:t>More arithmetic operations than memory operations</a:t>
            </a:r>
          </a:p>
          <a:p>
            <a:pPr lvl="1" eaLnBrk="1" hangingPunct="1"/>
            <a:endParaRPr lang="en-US" altLang="en-US" sz="2000" dirty="0"/>
          </a:p>
          <a:p>
            <a:pPr eaLnBrk="1" hangingPunct="1"/>
            <a:r>
              <a:rPr lang="en-US" altLang="en-US" sz="2400" b="1" dirty="0"/>
              <a:t>Most modern CPUs use multi-cycle processors</a:t>
            </a:r>
          </a:p>
          <a:p>
            <a:pPr lvl="1"/>
            <a:r>
              <a:rPr lang="en-US" altLang="en-US" sz="2000" dirty="0"/>
              <a:t>Each instruction takes multiple cycles</a:t>
            </a:r>
          </a:p>
          <a:p>
            <a:pPr lvl="1"/>
            <a:r>
              <a:rPr lang="en-US" altLang="en-US" sz="2000" dirty="0"/>
              <a:t>Multiple instructions can execute concurrently (parallelism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/>
              <a:t>pipelining)</a:t>
            </a:r>
            <a:endParaRPr lang="en-US" altLang="en-US" sz="1539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E25C6-5262-4B33-AC68-4D0BDF74FAC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B5BB3-23A9-466E-AC6B-D1AF5D465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1-bit Predictor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CC43622E-9E8B-3345-A0BB-CC7097F8D5A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vert="horz">
            <a:normAutofit/>
          </a:bodyPr>
          <a:lstStyle/>
          <a:p>
            <a:r>
              <a:rPr lang="en-US" sz="2400" b="1" dirty="0"/>
              <a:t>Each entry of branch prediction buffer is 1-bit (1: Taken, 0: Not Taken)</a:t>
            </a:r>
          </a:p>
          <a:p>
            <a:pPr lvl="1"/>
            <a:r>
              <a:rPr lang="en-US" sz="2000" dirty="0"/>
              <a:t>The entry value is the latest outcome of the branch</a:t>
            </a:r>
          </a:p>
          <a:p>
            <a:pPr lvl="1"/>
            <a:r>
              <a:rPr lang="en-US" sz="2000" dirty="0"/>
              <a:t>Next outcome of the branch is predicted based on current value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>
                <a:solidFill>
                  <a:prstClr val="black"/>
                </a:solidFill>
              </a:rPr>
              <a:t>Assume that the actual outcomes of the branches at </a:t>
            </a:r>
            <a:r>
              <a:rPr lang="en-US" sz="2000" b="1" dirty="0">
                <a:solidFill>
                  <a:srgbClr val="0070C0"/>
                </a:solidFill>
              </a:rPr>
              <a:t>0xDC04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0xDC08</a:t>
            </a:r>
            <a:r>
              <a:rPr lang="en-US" sz="2000" dirty="0">
                <a:solidFill>
                  <a:prstClr val="black"/>
                </a:solidFill>
              </a:rPr>
              <a:t>, and </a:t>
            </a:r>
            <a:r>
              <a:rPr lang="en-US" sz="2000" b="1" dirty="0">
                <a:solidFill>
                  <a:srgbClr val="0070C0"/>
                </a:solidFill>
              </a:rPr>
              <a:t>0xDC20</a:t>
            </a:r>
            <a:r>
              <a:rPr lang="en-US" sz="2000" dirty="0">
                <a:solidFill>
                  <a:prstClr val="black"/>
                </a:solidFill>
              </a:rPr>
              <a:t> are </a:t>
            </a:r>
            <a:r>
              <a:rPr lang="en-US" sz="2000" b="1" dirty="0">
                <a:solidFill>
                  <a:srgbClr val="0070C0"/>
                </a:solidFill>
              </a:rPr>
              <a:t>untaken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taken</a:t>
            </a:r>
            <a:r>
              <a:rPr lang="en-US" sz="2000" dirty="0">
                <a:solidFill>
                  <a:prstClr val="black"/>
                </a:solidFill>
              </a:rPr>
              <a:t>, and </a:t>
            </a:r>
            <a:r>
              <a:rPr lang="en-US" sz="2000" b="1" dirty="0">
                <a:solidFill>
                  <a:srgbClr val="0070C0"/>
                </a:solidFill>
              </a:rPr>
              <a:t>untaken</a:t>
            </a:r>
            <a:r>
              <a:rPr lang="en-US" sz="2000" dirty="0">
                <a:solidFill>
                  <a:prstClr val="black"/>
                </a:solidFill>
              </a:rPr>
              <a:t>, respectively </a:t>
            </a:r>
          </a:p>
          <a:p>
            <a:pPr marL="0" indent="0">
              <a:buNone/>
            </a:pPr>
            <a:endParaRPr lang="en-US" sz="2461" dirty="0"/>
          </a:p>
          <a:p>
            <a:endParaRPr lang="en-US" sz="2308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7104" y="3561985"/>
            <a:ext cx="3599675" cy="22455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0xDC04	for(</a:t>
            </a:r>
            <a:r>
              <a:rPr lang="en-US" sz="1600" dirty="0" err="1">
                <a:solidFill>
                  <a:prstClr val="black"/>
                </a:solidFill>
                <a:ea typeface="Times New Roman" pitchFamily="6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=0;i&lt;10000;i++)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{</a:t>
            </a:r>
          </a:p>
          <a:p>
            <a:pPr marL="0" indent="0" defTabSz="527517"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0xDC08		if( ( </a:t>
            </a:r>
            <a:r>
              <a:rPr lang="en-US" altLang="en-US" sz="1600" dirty="0" err="1">
                <a:solidFill>
                  <a:prstClr val="black"/>
                </a:solidFill>
              </a:rPr>
              <a:t>i</a:t>
            </a:r>
            <a:r>
              <a:rPr lang="en-US" altLang="en-US" sz="1600" dirty="0">
                <a:solidFill>
                  <a:prstClr val="black"/>
                </a:solidFill>
              </a:rPr>
              <a:t> % 100) == 0 )</a:t>
            </a:r>
          </a:p>
          <a:p>
            <a:pPr marL="0" indent="0" defTabSz="527517"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				tick( );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0xDC20		if( (</a:t>
            </a:r>
            <a:r>
              <a:rPr lang="en-US" sz="1600" dirty="0" err="1">
                <a:solidFill>
                  <a:prstClr val="black"/>
                </a:solidFill>
                <a:ea typeface="Times New Roman" pitchFamily="6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 % 2) == 0)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		even();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}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94733" y="3424962"/>
          <a:ext cx="1224962" cy="15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prediction bit</a:t>
                      </a:r>
                    </a:p>
                  </a:txBody>
                  <a:tcPr marL="105508" marR="105508" marT="52754" marB="52754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..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cxnSpLocks/>
          </p:cNvCxnSpPr>
          <p:nvPr/>
        </p:nvCxnSpPr>
        <p:spPr>
          <a:xfrm>
            <a:off x="1400888" y="3875658"/>
            <a:ext cx="2845637" cy="573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1394766" y="4438219"/>
            <a:ext cx="3265327" cy="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cxnSpLocks/>
          </p:cNvCxnSpPr>
          <p:nvPr/>
        </p:nvCxnSpPr>
        <p:spPr>
          <a:xfrm>
            <a:off x="4246525" y="3835948"/>
            <a:ext cx="1448208" cy="320181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</p:cNvCxnSpPr>
          <p:nvPr/>
        </p:nvCxnSpPr>
        <p:spPr>
          <a:xfrm>
            <a:off x="4752310" y="4386608"/>
            <a:ext cx="942423" cy="94840"/>
          </a:xfrm>
          <a:prstGeom prst="bentConnector3">
            <a:avLst>
              <a:gd name="adj1" fmla="val 41915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14340" y="4152508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57495" y="3955748"/>
            <a:ext cx="12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916972" y="4484602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50603" y="4273882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NT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1394766" y="4949143"/>
            <a:ext cx="2945121" cy="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</p:cNvCxnSpPr>
          <p:nvPr/>
        </p:nvCxnSpPr>
        <p:spPr>
          <a:xfrm flipV="1">
            <a:off x="4350721" y="3886067"/>
            <a:ext cx="1344012" cy="1007402"/>
          </a:xfrm>
          <a:prstGeom prst="bentConnector3">
            <a:avLst>
              <a:gd name="adj1" fmla="val 75513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917598" y="3878214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60753" y="3661144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6C20-EE56-4150-9B3B-F5D366F60BE9}"/>
              </a:ext>
            </a:extLst>
          </p:cNvPr>
          <p:cNvSpPr txBox="1"/>
          <p:nvPr/>
        </p:nvSpPr>
        <p:spPr>
          <a:xfrm>
            <a:off x="8815246" y="3661144"/>
            <a:ext cx="17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Actual result: 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98FB6-4C98-47A3-AD2D-03A504DACCFE}"/>
              </a:ext>
            </a:extLst>
          </p:cNvPr>
          <p:cNvSpPr/>
          <p:nvPr/>
        </p:nvSpPr>
        <p:spPr>
          <a:xfrm>
            <a:off x="6177643" y="4074647"/>
            <a:ext cx="266419" cy="195310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pPr algn="ctr" defTabSz="527517"/>
            <a:r>
              <a:rPr lang="en-US" sz="1269" b="1" dirty="0">
                <a:solidFill>
                  <a:srgbClr val="FF0000"/>
                </a:solidFill>
                <a:latin typeface="Calibri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0B732-344B-4D0D-A576-4BCBBEC584B8}"/>
              </a:ext>
            </a:extLst>
          </p:cNvPr>
          <p:cNvSpPr txBox="1"/>
          <p:nvPr/>
        </p:nvSpPr>
        <p:spPr>
          <a:xfrm>
            <a:off x="8815246" y="3963986"/>
            <a:ext cx="2442197" cy="376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</a:rPr>
              <a:t>Actual result: 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6BB82B-38C0-406A-83D8-A579D1214049}"/>
              </a:ext>
            </a:extLst>
          </p:cNvPr>
          <p:cNvSpPr/>
          <p:nvPr/>
        </p:nvSpPr>
        <p:spPr>
          <a:xfrm>
            <a:off x="6177643" y="4386608"/>
            <a:ext cx="266419" cy="195310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pPr algn="ctr" defTabSz="527517"/>
            <a:r>
              <a:rPr lang="en-US" sz="1269" b="1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FAEBD-3E5A-4E5D-8AB5-6DC85C7E4010}"/>
              </a:ext>
            </a:extLst>
          </p:cNvPr>
          <p:cNvSpPr txBox="1"/>
          <p:nvPr/>
        </p:nvSpPr>
        <p:spPr>
          <a:xfrm>
            <a:off x="8815246" y="4276625"/>
            <a:ext cx="2442197" cy="376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</a:rPr>
              <a:t>Actual result: T</a:t>
            </a:r>
          </a:p>
        </p:txBody>
      </p:sp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3CB1A9F5-DFA2-419B-8E68-AF52D189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9335" y="3702609"/>
            <a:ext cx="266677" cy="266677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98C80B1A-AF30-4A91-83F7-67EECEED3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9335" y="4011062"/>
            <a:ext cx="266677" cy="266677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66B22D3F-C81F-47F9-92D5-3D2BA420E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9335" y="4316872"/>
            <a:ext cx="266677" cy="2666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7DA6-E124-439D-AFD7-02CB1BF5BB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24C7DB-96D7-48D7-AFE8-818AE592F3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28" grpId="0"/>
      <p:bldP spid="35" grpId="0"/>
      <p:bldP spid="20" grpId="0"/>
      <p:bldP spid="12" grpId="0" animBg="1"/>
      <p:bldP spid="24" grpId="0" animBg="1"/>
      <p:bldP spid="31" grpId="0" animBg="1"/>
      <p:bldP spid="3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154" dirty="0"/>
              <a:t>Is 1 bit Enough?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8EA8-E61B-4913-A29E-FBD3A302AB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4478522" y="2316162"/>
            <a:ext cx="459292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b="1" dirty="0">
                <a:solidFill>
                  <a:prstClr val="black"/>
                </a:solidFill>
                <a:latin typeface="Calibri"/>
              </a:rPr>
              <a:t>DC04:</a:t>
            </a:r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	NNNNNNN    ...	  NNNNNNNNNNT</a:t>
            </a:r>
          </a:p>
        </p:txBody>
      </p:sp>
      <p:sp>
        <p:nvSpPr>
          <p:cNvPr id="225284" name="Line 4"/>
          <p:cNvSpPr>
            <a:spLocks noChangeShapeType="1"/>
          </p:cNvSpPr>
          <p:nvPr/>
        </p:nvSpPr>
        <p:spPr bwMode="auto">
          <a:xfrm>
            <a:off x="5469122" y="2651994"/>
            <a:ext cx="3482916" cy="10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6313717" y="2644679"/>
            <a:ext cx="181011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10,000 iterations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5736045" y="3177683"/>
            <a:ext cx="29546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Mis-predictions: 2 / 10,000</a:t>
            </a:r>
          </a:p>
        </p:txBody>
      </p:sp>
      <p:sp>
        <p:nvSpPr>
          <p:cNvPr id="225288" name="Rectangle 8"/>
          <p:cNvSpPr>
            <a:spLocks noChangeArrowheads="1"/>
          </p:cNvSpPr>
          <p:nvPr/>
        </p:nvSpPr>
        <p:spPr bwMode="auto">
          <a:xfrm>
            <a:off x="8681955" y="2395265"/>
            <a:ext cx="290512" cy="2238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89" name="Rectangle 9"/>
          <p:cNvSpPr>
            <a:spLocks noChangeArrowheads="1"/>
          </p:cNvSpPr>
          <p:nvPr/>
        </p:nvSpPr>
        <p:spPr bwMode="auto">
          <a:xfrm>
            <a:off x="8841483" y="2394217"/>
            <a:ext cx="290512" cy="2238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90" name="Text Box 10"/>
          <p:cNvSpPr txBox="1">
            <a:spLocks noChangeArrowheads="1"/>
          </p:cNvSpPr>
          <p:nvPr/>
        </p:nvSpPr>
        <p:spPr bwMode="auto">
          <a:xfrm>
            <a:off x="9412410" y="1650997"/>
            <a:ext cx="445956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dirty="0">
                <a:solidFill>
                  <a:prstClr val="black"/>
                </a:solidFill>
                <a:latin typeface="Calibri"/>
              </a:rPr>
              <a:t>NT</a:t>
            </a:r>
          </a:p>
        </p:txBody>
      </p:sp>
      <p:cxnSp>
        <p:nvCxnSpPr>
          <p:cNvPr id="225291" name="AutoShape 11"/>
          <p:cNvCxnSpPr>
            <a:cxnSpLocks noChangeShapeType="1"/>
            <a:stCxn id="225290" idx="2"/>
            <a:endCxn id="225288" idx="0"/>
          </p:cNvCxnSpPr>
          <p:nvPr/>
        </p:nvCxnSpPr>
        <p:spPr bwMode="auto">
          <a:xfrm flipH="1">
            <a:off x="8827211" y="2020329"/>
            <a:ext cx="808177" cy="374936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292" name="Text Box 12"/>
          <p:cNvSpPr txBox="1">
            <a:spLocks noChangeArrowheads="1"/>
          </p:cNvSpPr>
          <p:nvPr/>
        </p:nvSpPr>
        <p:spPr bwMode="auto">
          <a:xfrm>
            <a:off x="10237909" y="1665285"/>
            <a:ext cx="445956" cy="36933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dirty="0">
                <a:solidFill>
                  <a:prstClr val="black"/>
                </a:solidFill>
                <a:latin typeface="Calibri"/>
              </a:rPr>
              <a:t>TN</a:t>
            </a:r>
          </a:p>
        </p:txBody>
      </p:sp>
      <p:cxnSp>
        <p:nvCxnSpPr>
          <p:cNvPr id="225293" name="AutoShape 13"/>
          <p:cNvCxnSpPr>
            <a:cxnSpLocks noChangeShapeType="1"/>
            <a:stCxn id="225292" idx="2"/>
            <a:endCxn id="225289" idx="0"/>
          </p:cNvCxnSpPr>
          <p:nvPr/>
        </p:nvCxnSpPr>
        <p:spPr bwMode="auto">
          <a:xfrm flipH="1">
            <a:off x="8986739" y="2034617"/>
            <a:ext cx="1474148" cy="359600"/>
          </a:xfrm>
          <a:prstGeom prst="straightConnector1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5294" name="Group 14"/>
          <p:cNvGrpSpPr>
            <a:grpSpLocks/>
          </p:cNvGrpSpPr>
          <p:nvPr/>
        </p:nvGrpSpPr>
        <p:grpSpPr bwMode="auto">
          <a:xfrm>
            <a:off x="4478522" y="3977918"/>
            <a:ext cx="5676900" cy="896934"/>
            <a:chOff x="720" y="2400"/>
            <a:chExt cx="3576" cy="565"/>
          </a:xfrm>
        </p:grpSpPr>
        <p:sp>
          <p:nvSpPr>
            <p:cNvPr id="225295" name="Text Box 15"/>
            <p:cNvSpPr txBox="1">
              <a:spLocks noChangeArrowheads="1"/>
            </p:cNvSpPr>
            <p:nvPr/>
          </p:nvSpPr>
          <p:spPr bwMode="auto">
            <a:xfrm>
              <a:off x="720" y="2400"/>
              <a:ext cx="3576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846" b="1" dirty="0">
                  <a:solidFill>
                    <a:prstClr val="black"/>
                  </a:solidFill>
                  <a:latin typeface="Calibri"/>
                </a:rPr>
                <a:t>DC08:</a:t>
              </a:r>
              <a:r>
                <a:rPr lang="en-US" altLang="en-US" sz="1846" dirty="0">
                  <a:solidFill>
                    <a:prstClr val="black"/>
                  </a:solidFill>
                  <a:latin typeface="Calibri"/>
                </a:rPr>
                <a:t>	TTTTT	...     TNTTTTT    …       TNTTTTT	…</a:t>
              </a:r>
            </a:p>
          </p:txBody>
        </p:sp>
        <p:sp>
          <p:nvSpPr>
            <p:cNvPr id="225296" name="Line 16"/>
            <p:cNvSpPr>
              <a:spLocks noChangeShapeType="1"/>
            </p:cNvSpPr>
            <p:nvPr/>
          </p:nvSpPr>
          <p:spPr bwMode="auto">
            <a:xfrm>
              <a:off x="1344" y="2592"/>
              <a:ext cx="1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 sz="207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297" name="Line 17"/>
            <p:cNvSpPr>
              <a:spLocks noChangeShapeType="1"/>
            </p:cNvSpPr>
            <p:nvPr/>
          </p:nvSpPr>
          <p:spPr bwMode="auto">
            <a:xfrm>
              <a:off x="2555" y="2592"/>
              <a:ext cx="9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 sz="207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298" name="Text Box 18"/>
            <p:cNvSpPr txBox="1">
              <a:spLocks noChangeArrowheads="1"/>
            </p:cNvSpPr>
            <p:nvPr/>
          </p:nvSpPr>
          <p:spPr bwMode="auto">
            <a:xfrm>
              <a:off x="1514" y="2674"/>
              <a:ext cx="16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Mis-predictions:</a:t>
              </a:r>
              <a:r>
                <a:rPr lang="en-US" alt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/ 100</a:t>
              </a:r>
              <a:endParaRPr lang="en-US" alt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299" name="Group 19"/>
          <p:cNvGrpSpPr>
            <a:grpSpLocks/>
          </p:cNvGrpSpPr>
          <p:nvPr/>
        </p:nvGrpSpPr>
        <p:grpSpPr bwMode="auto">
          <a:xfrm>
            <a:off x="4478522" y="5166661"/>
            <a:ext cx="5676900" cy="835027"/>
            <a:chOff x="720" y="2976"/>
            <a:chExt cx="3576" cy="526"/>
          </a:xfrm>
        </p:grpSpPr>
        <p:sp>
          <p:nvSpPr>
            <p:cNvPr id="225300" name="Text Box 20"/>
            <p:cNvSpPr txBox="1">
              <a:spLocks noChangeArrowheads="1"/>
            </p:cNvSpPr>
            <p:nvPr/>
          </p:nvSpPr>
          <p:spPr bwMode="auto">
            <a:xfrm>
              <a:off x="720" y="2976"/>
              <a:ext cx="3576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846" b="1" dirty="0">
                  <a:solidFill>
                    <a:prstClr val="black"/>
                  </a:solidFill>
                  <a:latin typeface="Calibri"/>
                </a:rPr>
                <a:t>DC20:</a:t>
              </a:r>
              <a:r>
                <a:rPr lang="en-US" altLang="en-US" sz="1846" dirty="0">
                  <a:solidFill>
                    <a:prstClr val="black"/>
                  </a:solidFill>
                  <a:latin typeface="Calibri"/>
                </a:rPr>
                <a:t>	TNTNTNTNTNTNTNTNTNTNTNTNTNTNT	…</a:t>
              </a:r>
            </a:p>
          </p:txBody>
        </p:sp>
        <p:sp>
          <p:nvSpPr>
            <p:cNvPr id="225301" name="Text Box 21"/>
            <p:cNvSpPr txBox="1">
              <a:spLocks noChangeArrowheads="1"/>
            </p:cNvSpPr>
            <p:nvPr/>
          </p:nvSpPr>
          <p:spPr bwMode="auto">
            <a:xfrm>
              <a:off x="1512" y="3269"/>
              <a:ext cx="144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Mis-predictions: 2 / 2</a:t>
              </a:r>
            </a:p>
          </p:txBody>
        </p:sp>
      </p:grpSp>
      <p:sp>
        <p:nvSpPr>
          <p:cNvPr id="225303" name="AutoShape 23"/>
          <p:cNvSpPr>
            <a:spLocks noChangeArrowheads="1"/>
          </p:cNvSpPr>
          <p:nvPr/>
        </p:nvSpPr>
        <p:spPr bwMode="auto">
          <a:xfrm>
            <a:off x="2085254" y="2842915"/>
            <a:ext cx="2954174" cy="9715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Mis</a:t>
            </a:r>
            <a:r>
              <a:rPr lang="en-US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-predictions for every 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first and last iterations </a:t>
            </a:r>
          </a:p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99.998% Correct Prediction</a:t>
            </a:r>
          </a:p>
        </p:txBody>
      </p:sp>
      <p:sp>
        <p:nvSpPr>
          <p:cNvPr id="225306" name="AutoShape 26"/>
          <p:cNvSpPr>
            <a:spLocks noChangeArrowheads="1"/>
          </p:cNvSpPr>
          <p:nvPr/>
        </p:nvSpPr>
        <p:spPr bwMode="auto">
          <a:xfrm>
            <a:off x="2322646" y="4396352"/>
            <a:ext cx="2716782" cy="533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98.0% Correct Prediction</a:t>
            </a:r>
          </a:p>
        </p:txBody>
      </p:sp>
      <p:sp>
        <p:nvSpPr>
          <p:cNvPr id="225309" name="AutoShape 29"/>
          <p:cNvSpPr>
            <a:spLocks noChangeArrowheads="1"/>
          </p:cNvSpPr>
          <p:nvPr/>
        </p:nvSpPr>
        <p:spPr bwMode="auto">
          <a:xfrm>
            <a:off x="2399295" y="5587839"/>
            <a:ext cx="2640133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0.0% Correct Prediction</a:t>
            </a:r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8963213" y="2661249"/>
            <a:ext cx="1481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9317725" y="2674530"/>
            <a:ext cx="204094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10,000 iterations …</a:t>
            </a:r>
          </a:p>
        </p:txBody>
      </p: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8871429" y="2319438"/>
            <a:ext cx="194668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NNNNNNNNN	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587DD-29C2-4F6F-AB42-B3FBA720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51"/>
          <a:stretch/>
        </p:blipFill>
        <p:spPr>
          <a:xfrm>
            <a:off x="722577" y="1136279"/>
            <a:ext cx="2834658" cy="15266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3" name="Oval Callout 34">
            <a:extLst>
              <a:ext uri="{FF2B5EF4-FFF2-40B4-BE49-F238E27FC236}">
                <a16:creationId xmlns:a16="http://schemas.microsoft.com/office/drawing/2014/main" id="{68B5CA57-5703-4C29-9CD4-4216E7F380C0}"/>
              </a:ext>
            </a:extLst>
          </p:cNvPr>
          <p:cNvSpPr/>
          <p:nvPr/>
        </p:nvSpPr>
        <p:spPr>
          <a:xfrm>
            <a:off x="3745094" y="1264068"/>
            <a:ext cx="3449823" cy="811827"/>
          </a:xfrm>
          <a:prstGeom prst="wedgeEllipseCallout">
            <a:avLst>
              <a:gd name="adj1" fmla="val 7369"/>
              <a:gd name="adj2" fmla="val 8781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Not taken and continue to the loop body</a:t>
            </a:r>
          </a:p>
        </p:txBody>
      </p:sp>
      <p:sp>
        <p:nvSpPr>
          <p:cNvPr id="44" name="Oval Callout 34">
            <a:extLst>
              <a:ext uri="{FF2B5EF4-FFF2-40B4-BE49-F238E27FC236}">
                <a16:creationId xmlns:a16="http://schemas.microsoft.com/office/drawing/2014/main" id="{1378F4D0-A220-4F79-8B5A-1A97CD902BFA}"/>
              </a:ext>
            </a:extLst>
          </p:cNvPr>
          <p:cNvSpPr/>
          <p:nvPr/>
        </p:nvSpPr>
        <p:spPr>
          <a:xfrm>
            <a:off x="8222888" y="1058817"/>
            <a:ext cx="3176632" cy="429532"/>
          </a:xfrm>
          <a:prstGeom prst="wedgeEllipseCallout">
            <a:avLst>
              <a:gd name="adj1" fmla="val -6050"/>
              <a:gd name="adj2" fmla="val 79912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Taken to exit the loop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CD42E-749B-4767-B6C3-974C9EC7DD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285FA-DC25-4242-BD2B-4E0BF3BB5F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/>
      <p:bldP spid="225284" grpId="0" animBg="1"/>
      <p:bldP spid="225285" grpId="0"/>
      <p:bldP spid="225286" grpId="0"/>
      <p:bldP spid="225288" grpId="0" animBg="1"/>
      <p:bldP spid="225289" grpId="0" animBg="1"/>
      <p:bldP spid="225290" grpId="0" animBg="1"/>
      <p:bldP spid="225292" grpId="0" animBg="1"/>
      <p:bldP spid="225303" grpId="0" animBg="1"/>
      <p:bldP spid="225306" grpId="0" animBg="1"/>
      <p:bldP spid="225309" grpId="0" animBg="1"/>
      <p:bldP spid="38" grpId="0" animBg="1"/>
      <p:bldP spid="40" grpId="0"/>
      <p:bldP spid="41" grpId="0"/>
      <p:bldP spid="43" grpId="0" animBg="1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2-bit History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308" b="1" dirty="0"/>
              <a:t>2-bit Saturating Counter in each branch prediction buffer entry</a:t>
            </a:r>
          </a:p>
          <a:p>
            <a:pPr lvl="1"/>
            <a:r>
              <a:rPr lang="en-US" sz="1846" dirty="0"/>
              <a:t>Could have more than two bits but two bits cover most patterns (i.e. loops)</a:t>
            </a:r>
          </a:p>
          <a:p>
            <a:endParaRPr lang="en-US" dirty="0"/>
          </a:p>
        </p:txBody>
      </p:sp>
      <p:sp>
        <p:nvSpPr>
          <p:cNvPr id="226307" name="Oval 3"/>
          <p:cNvSpPr>
            <a:spLocks noChangeArrowheads="1"/>
          </p:cNvSpPr>
          <p:nvPr/>
        </p:nvSpPr>
        <p:spPr bwMode="auto">
          <a:xfrm>
            <a:off x="3600450" y="4051305"/>
            <a:ext cx="457200" cy="4572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sz="2000">
                <a:solidFill>
                  <a:srgbClr val="EEECE1"/>
                </a:solidFill>
                <a:latin typeface="Calibri"/>
              </a:rPr>
              <a:t>0</a:t>
            </a:r>
          </a:p>
        </p:txBody>
      </p:sp>
      <p:sp>
        <p:nvSpPr>
          <p:cNvPr id="226308" name="Oval 4"/>
          <p:cNvSpPr>
            <a:spLocks noChangeArrowheads="1"/>
          </p:cNvSpPr>
          <p:nvPr/>
        </p:nvSpPr>
        <p:spPr bwMode="auto">
          <a:xfrm>
            <a:off x="4667250" y="4051305"/>
            <a:ext cx="457200" cy="457200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</a:t>
            </a:r>
          </a:p>
        </p:txBody>
      </p:sp>
      <p:cxnSp>
        <p:nvCxnSpPr>
          <p:cNvPr id="226309" name="AutoShape 5"/>
          <p:cNvCxnSpPr>
            <a:cxnSpLocks noChangeShapeType="1"/>
            <a:stCxn id="226307" idx="5"/>
            <a:endCxn id="226308" idx="3"/>
          </p:cNvCxnSpPr>
          <p:nvPr/>
        </p:nvCxnSpPr>
        <p:spPr bwMode="auto">
          <a:xfrm rot="16200000" flipH="1">
            <a:off x="4361656" y="4071149"/>
            <a:ext cx="1588" cy="742950"/>
          </a:xfrm>
          <a:prstGeom prst="curvedConnector3">
            <a:avLst>
              <a:gd name="adj1" fmla="val 18600000"/>
            </a:avLst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0" name="AutoShape 6"/>
          <p:cNvCxnSpPr>
            <a:cxnSpLocks noChangeShapeType="1"/>
            <a:stCxn id="226308" idx="1"/>
            <a:endCxn id="226307" idx="7"/>
          </p:cNvCxnSpPr>
          <p:nvPr/>
        </p:nvCxnSpPr>
        <p:spPr bwMode="auto">
          <a:xfrm rot="16200000" flipH="1" flipV="1">
            <a:off x="4361656" y="3747299"/>
            <a:ext cx="1588" cy="742950"/>
          </a:xfrm>
          <a:prstGeom prst="curvedConnector3">
            <a:avLst>
              <a:gd name="adj1" fmla="val -18600000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1" name="AutoShape 7"/>
          <p:cNvCxnSpPr>
            <a:cxnSpLocks noChangeShapeType="1"/>
            <a:stCxn id="226308" idx="5"/>
            <a:endCxn id="226308" idx="7"/>
          </p:cNvCxnSpPr>
          <p:nvPr/>
        </p:nvCxnSpPr>
        <p:spPr bwMode="auto">
          <a:xfrm rot="5400000" flipH="1" flipV="1">
            <a:off x="4896644" y="4279111"/>
            <a:ext cx="323850" cy="1588"/>
          </a:xfrm>
          <a:prstGeom prst="curvedConnector5">
            <a:avLst>
              <a:gd name="adj1" fmla="val -17648"/>
              <a:gd name="adj2" fmla="val 28200000"/>
              <a:gd name="adj3" fmla="val 119606"/>
            </a:avLst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2" name="AutoShape 8"/>
          <p:cNvCxnSpPr>
            <a:cxnSpLocks noChangeShapeType="1"/>
            <a:stCxn id="226307" idx="1"/>
            <a:endCxn id="226307" idx="3"/>
          </p:cNvCxnSpPr>
          <p:nvPr/>
        </p:nvCxnSpPr>
        <p:spPr bwMode="auto">
          <a:xfrm rot="5400000" flipV="1">
            <a:off x="3505994" y="4279111"/>
            <a:ext cx="323850" cy="1588"/>
          </a:xfrm>
          <a:prstGeom prst="curvedConnector5">
            <a:avLst>
              <a:gd name="adj1" fmla="val -12745"/>
              <a:gd name="adj2" fmla="val -27300000"/>
              <a:gd name="adj3" fmla="val 120588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6313" name="Text Box 9"/>
          <p:cNvSpPr txBox="1">
            <a:spLocks noChangeArrowheads="1"/>
          </p:cNvSpPr>
          <p:nvPr/>
        </p:nvSpPr>
        <p:spPr bwMode="auto">
          <a:xfrm>
            <a:off x="3595649" y="4889507"/>
            <a:ext cx="1590756" cy="7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FSM for 1-bit</a:t>
            </a:r>
          </a:p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Prediction</a:t>
            </a:r>
          </a:p>
        </p:txBody>
      </p:sp>
      <p:sp>
        <p:nvSpPr>
          <p:cNvPr id="226315" name="Oval 11"/>
          <p:cNvSpPr>
            <a:spLocks noChangeArrowheads="1"/>
          </p:cNvSpPr>
          <p:nvPr/>
        </p:nvSpPr>
        <p:spPr bwMode="auto">
          <a:xfrm>
            <a:off x="7221513" y="4210850"/>
            <a:ext cx="457200" cy="45720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00</a:t>
            </a:r>
          </a:p>
        </p:txBody>
      </p:sp>
      <p:sp>
        <p:nvSpPr>
          <p:cNvPr id="226316" name="Oval 12"/>
          <p:cNvSpPr>
            <a:spLocks noChangeArrowheads="1"/>
          </p:cNvSpPr>
          <p:nvPr/>
        </p:nvSpPr>
        <p:spPr bwMode="auto">
          <a:xfrm>
            <a:off x="8440713" y="4210850"/>
            <a:ext cx="457200" cy="45720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01</a:t>
            </a:r>
          </a:p>
        </p:txBody>
      </p:sp>
      <p:sp>
        <p:nvSpPr>
          <p:cNvPr id="226317" name="Oval 13"/>
          <p:cNvSpPr>
            <a:spLocks noChangeArrowheads="1"/>
          </p:cNvSpPr>
          <p:nvPr/>
        </p:nvSpPr>
        <p:spPr bwMode="auto">
          <a:xfrm>
            <a:off x="8440713" y="3058323"/>
            <a:ext cx="457200" cy="457201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10</a:t>
            </a:r>
          </a:p>
        </p:txBody>
      </p:sp>
      <p:sp>
        <p:nvSpPr>
          <p:cNvPr id="226318" name="Oval 14"/>
          <p:cNvSpPr>
            <a:spLocks noChangeArrowheads="1"/>
          </p:cNvSpPr>
          <p:nvPr/>
        </p:nvSpPr>
        <p:spPr bwMode="auto">
          <a:xfrm>
            <a:off x="7221018" y="3058323"/>
            <a:ext cx="457200" cy="457201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11</a:t>
            </a:r>
          </a:p>
        </p:txBody>
      </p:sp>
      <p:cxnSp>
        <p:nvCxnSpPr>
          <p:cNvPr id="226319" name="AutoShape 15"/>
          <p:cNvCxnSpPr>
            <a:cxnSpLocks noChangeShapeType="1"/>
            <a:stCxn id="226315" idx="6"/>
            <a:endCxn id="226316" idx="2"/>
          </p:cNvCxnSpPr>
          <p:nvPr/>
        </p:nvCxnSpPr>
        <p:spPr bwMode="auto">
          <a:xfrm>
            <a:off x="7678713" y="4439450"/>
            <a:ext cx="762000" cy="0"/>
          </a:xfrm>
          <a:prstGeom prst="straightConnector1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0" name="AutoShape 16"/>
          <p:cNvCxnSpPr>
            <a:cxnSpLocks noChangeShapeType="1"/>
            <a:stCxn id="226316" idx="7"/>
            <a:endCxn id="226317" idx="5"/>
          </p:cNvCxnSpPr>
          <p:nvPr/>
        </p:nvCxnSpPr>
        <p:spPr bwMode="auto">
          <a:xfrm flipV="1">
            <a:off x="8830958" y="3448568"/>
            <a:ext cx="0" cy="829238"/>
          </a:xfrm>
          <a:prstGeom prst="straightConnector1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1" name="AutoShape 17"/>
          <p:cNvCxnSpPr>
            <a:cxnSpLocks noChangeShapeType="1"/>
            <a:stCxn id="226318" idx="6"/>
            <a:endCxn id="226317" idx="2"/>
          </p:cNvCxnSpPr>
          <p:nvPr/>
        </p:nvCxnSpPr>
        <p:spPr bwMode="auto">
          <a:xfrm>
            <a:off x="7678218" y="3286924"/>
            <a:ext cx="762495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2" name="AutoShape 18"/>
          <p:cNvCxnSpPr>
            <a:cxnSpLocks noChangeShapeType="1"/>
            <a:stCxn id="226316" idx="3"/>
            <a:endCxn id="226315" idx="5"/>
          </p:cNvCxnSpPr>
          <p:nvPr/>
        </p:nvCxnSpPr>
        <p:spPr bwMode="auto">
          <a:xfrm flipH="1">
            <a:off x="7612038" y="4601375"/>
            <a:ext cx="895350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3" name="AutoShape 19"/>
          <p:cNvCxnSpPr>
            <a:cxnSpLocks noChangeShapeType="1"/>
            <a:stCxn id="226317" idx="3"/>
            <a:endCxn id="226318" idx="5"/>
          </p:cNvCxnSpPr>
          <p:nvPr/>
        </p:nvCxnSpPr>
        <p:spPr bwMode="auto">
          <a:xfrm flipH="1">
            <a:off x="7611263" y="3448568"/>
            <a:ext cx="896405" cy="0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4" name="AutoShape 20"/>
          <p:cNvCxnSpPr>
            <a:cxnSpLocks noChangeShapeType="1"/>
            <a:stCxn id="226317" idx="4"/>
            <a:endCxn id="226316" idx="0"/>
          </p:cNvCxnSpPr>
          <p:nvPr/>
        </p:nvCxnSpPr>
        <p:spPr bwMode="auto">
          <a:xfrm>
            <a:off x="8669313" y="3515524"/>
            <a:ext cx="0" cy="695326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5" name="AutoShape 21"/>
          <p:cNvCxnSpPr>
            <a:cxnSpLocks noChangeShapeType="1"/>
            <a:stCxn id="226318" idx="1"/>
            <a:endCxn id="226318" idx="3"/>
          </p:cNvCxnSpPr>
          <p:nvPr/>
        </p:nvCxnSpPr>
        <p:spPr bwMode="auto">
          <a:xfrm rot="16200000" flipH="1">
            <a:off x="7126328" y="3286923"/>
            <a:ext cx="323289" cy="12700"/>
          </a:xfrm>
          <a:prstGeom prst="curvedConnector5">
            <a:avLst>
              <a:gd name="adj1" fmla="val -19641"/>
              <a:gd name="adj2" fmla="val -2922795"/>
              <a:gd name="adj3" fmla="val 115714"/>
            </a:avLst>
          </a:prstGeom>
          <a:noFill/>
          <a:ln w="19050">
            <a:solidFill>
              <a:srgbClr val="008000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6" name="AutoShape 22"/>
          <p:cNvCxnSpPr>
            <a:cxnSpLocks noChangeShapeType="1"/>
            <a:stCxn id="226315" idx="1"/>
            <a:endCxn id="226315" idx="3"/>
          </p:cNvCxnSpPr>
          <p:nvPr/>
        </p:nvCxnSpPr>
        <p:spPr bwMode="auto">
          <a:xfrm rot="5400000" flipV="1">
            <a:off x="7127851" y="4437862"/>
            <a:ext cx="323850" cy="1588"/>
          </a:xfrm>
          <a:prstGeom prst="curvedConnector5">
            <a:avLst>
              <a:gd name="adj1" fmla="val -16667"/>
              <a:gd name="adj2" fmla="val -22500000"/>
              <a:gd name="adj3" fmla="val 117153"/>
            </a:avLst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6327" name="Text Box 23"/>
          <p:cNvSpPr txBox="1">
            <a:spLocks noChangeArrowheads="1"/>
          </p:cNvSpPr>
          <p:nvPr/>
        </p:nvSpPr>
        <p:spPr bwMode="auto">
          <a:xfrm>
            <a:off x="6929519" y="4909350"/>
            <a:ext cx="2223878" cy="7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FSM for 2-bit </a:t>
            </a:r>
          </a:p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Saturating Counter</a:t>
            </a:r>
          </a:p>
        </p:txBody>
      </p:sp>
      <p:sp>
        <p:nvSpPr>
          <p:cNvPr id="226328" name="Oval 24"/>
          <p:cNvSpPr>
            <a:spLocks noChangeArrowheads="1"/>
          </p:cNvSpPr>
          <p:nvPr/>
        </p:nvSpPr>
        <p:spPr bwMode="auto">
          <a:xfrm>
            <a:off x="3048000" y="2395544"/>
            <a:ext cx="228600" cy="2286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endParaRPr lang="en-US" altLang="en-US" sz="2077">
              <a:solidFill>
                <a:srgbClr val="EEECE1"/>
              </a:solidFill>
              <a:latin typeface="Calibri"/>
            </a:endParaRPr>
          </a:p>
        </p:txBody>
      </p:sp>
      <p:sp>
        <p:nvSpPr>
          <p:cNvPr id="226329" name="Oval 25"/>
          <p:cNvSpPr>
            <a:spLocks noChangeArrowheads="1"/>
          </p:cNvSpPr>
          <p:nvPr/>
        </p:nvSpPr>
        <p:spPr bwMode="auto">
          <a:xfrm>
            <a:off x="3048000" y="2700344"/>
            <a:ext cx="228600" cy="228600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endParaRPr lang="en-US" altLang="en-US" sz="2077">
              <a:solidFill>
                <a:srgbClr val="EEECE1"/>
              </a:solidFill>
              <a:latin typeface="Calibri"/>
            </a:endParaRPr>
          </a:p>
        </p:txBody>
      </p:sp>
      <p:sp>
        <p:nvSpPr>
          <p:cNvPr id="226330" name="Text Box 26"/>
          <p:cNvSpPr txBox="1">
            <a:spLocks noChangeArrowheads="1"/>
          </p:cNvSpPr>
          <p:nvPr/>
        </p:nvSpPr>
        <p:spPr bwMode="auto">
          <a:xfrm>
            <a:off x="3413126" y="2330456"/>
            <a:ext cx="118019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Predict NT</a:t>
            </a:r>
          </a:p>
        </p:txBody>
      </p:sp>
      <p:sp>
        <p:nvSpPr>
          <p:cNvPr id="226331" name="Text Box 27"/>
          <p:cNvSpPr txBox="1">
            <a:spLocks noChangeArrowheads="1"/>
          </p:cNvSpPr>
          <p:nvPr/>
        </p:nvSpPr>
        <p:spPr bwMode="auto">
          <a:xfrm>
            <a:off x="3429001" y="2624145"/>
            <a:ext cx="102791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>
                <a:solidFill>
                  <a:prstClr val="black"/>
                </a:solidFill>
                <a:latin typeface="Calibri"/>
              </a:rPr>
              <a:t>Predict T</a:t>
            </a:r>
          </a:p>
        </p:txBody>
      </p:sp>
      <p:sp>
        <p:nvSpPr>
          <p:cNvPr id="226332" name="Line 28"/>
          <p:cNvSpPr>
            <a:spLocks noChangeShapeType="1"/>
          </p:cNvSpPr>
          <p:nvPr/>
        </p:nvSpPr>
        <p:spPr bwMode="auto">
          <a:xfrm>
            <a:off x="3048000" y="3081344"/>
            <a:ext cx="22860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6333" name="Text Box 29"/>
          <p:cNvSpPr txBox="1">
            <a:spLocks noChangeArrowheads="1"/>
          </p:cNvSpPr>
          <p:nvPr/>
        </p:nvSpPr>
        <p:spPr bwMode="auto">
          <a:xfrm>
            <a:off x="3429000" y="2928945"/>
            <a:ext cx="251023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Transition on T outcome</a:t>
            </a:r>
          </a:p>
        </p:txBody>
      </p:sp>
      <p:sp>
        <p:nvSpPr>
          <p:cNvPr id="226334" name="Text Box 30"/>
          <p:cNvSpPr txBox="1">
            <a:spLocks noChangeArrowheads="1"/>
          </p:cNvSpPr>
          <p:nvPr/>
        </p:nvSpPr>
        <p:spPr bwMode="auto">
          <a:xfrm>
            <a:off x="3429000" y="3233745"/>
            <a:ext cx="266252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Transition on NT outcome</a:t>
            </a:r>
          </a:p>
        </p:txBody>
      </p:sp>
      <p:sp>
        <p:nvSpPr>
          <p:cNvPr id="226335" name="Line 31"/>
          <p:cNvSpPr>
            <a:spLocks noChangeShapeType="1"/>
          </p:cNvSpPr>
          <p:nvPr/>
        </p:nvSpPr>
        <p:spPr bwMode="auto">
          <a:xfrm>
            <a:off x="3048000" y="3386144"/>
            <a:ext cx="228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680D8-2BE6-4F83-8829-4B3C29C269F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701C-D513-4BCE-AFC5-18F25C27A9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5" grpId="0" animBg="1"/>
      <p:bldP spid="226316" grpId="0" animBg="1"/>
      <p:bldP spid="226317" grpId="0" animBg="1"/>
      <p:bldP spid="226318" grpId="0" animBg="1"/>
      <p:bldP spid="2263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F28E6-873E-4BE1-AE13-D89176CAAE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7331" name="Group 3"/>
          <p:cNvGrpSpPr>
            <a:grpSpLocks/>
          </p:cNvGrpSpPr>
          <p:nvPr/>
        </p:nvGrpSpPr>
        <p:grpSpPr bwMode="auto">
          <a:xfrm>
            <a:off x="7680321" y="3538363"/>
            <a:ext cx="485774" cy="1055689"/>
            <a:chOff x="3504" y="2352"/>
            <a:chExt cx="306" cy="665"/>
          </a:xfrm>
        </p:grpSpPr>
        <p:sp>
          <p:nvSpPr>
            <p:cNvPr id="227332" name="Oval 4"/>
            <p:cNvSpPr>
              <a:spLocks noChangeArrowheads="1"/>
            </p:cNvSpPr>
            <p:nvPr/>
          </p:nvSpPr>
          <p:spPr bwMode="auto">
            <a:xfrm>
              <a:off x="3504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b="1" dirty="0">
                  <a:solidFill>
                    <a:srgbClr val="EEECE1"/>
                  </a:solidFill>
                  <a:latin typeface="Calibri"/>
                </a:rPr>
                <a:t>2</a:t>
              </a:r>
            </a:p>
          </p:txBody>
        </p:sp>
        <p:sp>
          <p:nvSpPr>
            <p:cNvPr id="227333" name="Text Box 5"/>
            <p:cNvSpPr txBox="1">
              <a:spLocks noChangeArrowheads="1"/>
            </p:cNvSpPr>
            <p:nvPr/>
          </p:nvSpPr>
          <p:spPr bwMode="auto">
            <a:xfrm>
              <a:off x="363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34" name="Line 6"/>
            <p:cNvSpPr>
              <a:spLocks noChangeShapeType="1"/>
            </p:cNvSpPr>
            <p:nvPr/>
          </p:nvSpPr>
          <p:spPr bwMode="auto">
            <a:xfrm>
              <a:off x="379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35" name="Text Box 7"/>
            <p:cNvSpPr txBox="1">
              <a:spLocks noChangeArrowheads="1"/>
            </p:cNvSpPr>
            <p:nvPr/>
          </p:nvSpPr>
          <p:spPr bwMode="auto">
            <a:xfrm>
              <a:off x="3515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36" name="Group 8"/>
          <p:cNvGrpSpPr>
            <a:grpSpLocks/>
          </p:cNvGrpSpPr>
          <p:nvPr/>
        </p:nvGrpSpPr>
        <p:grpSpPr bwMode="auto">
          <a:xfrm>
            <a:off x="8213725" y="3538363"/>
            <a:ext cx="1539875" cy="1055689"/>
            <a:chOff x="3840" y="2352"/>
            <a:chExt cx="970" cy="665"/>
          </a:xfrm>
        </p:grpSpPr>
        <p:sp>
          <p:nvSpPr>
            <p:cNvPr id="227337" name="Oval 9"/>
            <p:cNvSpPr>
              <a:spLocks noChangeArrowheads="1"/>
            </p:cNvSpPr>
            <p:nvPr/>
          </p:nvSpPr>
          <p:spPr bwMode="auto">
            <a:xfrm>
              <a:off x="3840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38" name="Text Box 10"/>
            <p:cNvSpPr txBox="1">
              <a:spLocks noChangeArrowheads="1"/>
            </p:cNvSpPr>
            <p:nvPr/>
          </p:nvSpPr>
          <p:spPr bwMode="auto">
            <a:xfrm>
              <a:off x="3974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39" name="Line 11"/>
            <p:cNvSpPr>
              <a:spLocks noChangeShapeType="1"/>
            </p:cNvSpPr>
            <p:nvPr/>
          </p:nvSpPr>
          <p:spPr bwMode="auto">
            <a:xfrm>
              <a:off x="4128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40" name="Oval 12"/>
            <p:cNvSpPr>
              <a:spLocks noChangeArrowheads="1"/>
            </p:cNvSpPr>
            <p:nvPr/>
          </p:nvSpPr>
          <p:spPr bwMode="auto">
            <a:xfrm>
              <a:off x="4194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41" name="Text Box 13"/>
            <p:cNvSpPr txBox="1">
              <a:spLocks noChangeArrowheads="1"/>
            </p:cNvSpPr>
            <p:nvPr/>
          </p:nvSpPr>
          <p:spPr bwMode="auto">
            <a:xfrm>
              <a:off x="432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448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43" name="Text Box 15"/>
            <p:cNvSpPr txBox="1">
              <a:spLocks noChangeArrowheads="1"/>
            </p:cNvSpPr>
            <p:nvPr/>
          </p:nvSpPr>
          <p:spPr bwMode="auto">
            <a:xfrm>
              <a:off x="3851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44" name="Text Box 16"/>
            <p:cNvSpPr txBox="1">
              <a:spLocks noChangeArrowheads="1"/>
            </p:cNvSpPr>
            <p:nvPr/>
          </p:nvSpPr>
          <p:spPr bwMode="auto">
            <a:xfrm>
              <a:off x="4187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45" name="Text Box 17"/>
            <p:cNvSpPr txBox="1">
              <a:spLocks noChangeArrowheads="1"/>
            </p:cNvSpPr>
            <p:nvPr/>
          </p:nvSpPr>
          <p:spPr bwMode="auto">
            <a:xfrm>
              <a:off x="4512" y="2400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</p:grpSp>
      <p:grpSp>
        <p:nvGrpSpPr>
          <p:cNvPr id="227346" name="Group 18"/>
          <p:cNvGrpSpPr>
            <a:grpSpLocks/>
          </p:cNvGrpSpPr>
          <p:nvPr/>
        </p:nvGrpSpPr>
        <p:grpSpPr bwMode="auto">
          <a:xfrm>
            <a:off x="7121517" y="3538363"/>
            <a:ext cx="538162" cy="1069976"/>
            <a:chOff x="3152" y="2352"/>
            <a:chExt cx="339" cy="674"/>
          </a:xfrm>
        </p:grpSpPr>
        <p:sp>
          <p:nvSpPr>
            <p:cNvPr id="227347" name="Oval 19"/>
            <p:cNvSpPr>
              <a:spLocks noChangeArrowheads="1"/>
            </p:cNvSpPr>
            <p:nvPr/>
          </p:nvSpPr>
          <p:spPr bwMode="auto">
            <a:xfrm>
              <a:off x="3168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48" name="Text Box 20"/>
            <p:cNvSpPr txBox="1">
              <a:spLocks noChangeArrowheads="1"/>
            </p:cNvSpPr>
            <p:nvPr/>
          </p:nvSpPr>
          <p:spPr bwMode="auto">
            <a:xfrm>
              <a:off x="3302" y="2544"/>
              <a:ext cx="18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N</a:t>
              </a:r>
            </a:p>
          </p:txBody>
        </p:sp>
        <p:sp>
          <p:nvSpPr>
            <p:cNvPr id="227349" name="Line 21"/>
            <p:cNvSpPr>
              <a:spLocks noChangeShapeType="1"/>
            </p:cNvSpPr>
            <p:nvPr/>
          </p:nvSpPr>
          <p:spPr bwMode="auto">
            <a:xfrm>
              <a:off x="3456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0" name="Text Box 22"/>
            <p:cNvSpPr txBox="1">
              <a:spLocks noChangeArrowheads="1"/>
            </p:cNvSpPr>
            <p:nvPr/>
          </p:nvSpPr>
          <p:spPr bwMode="auto">
            <a:xfrm>
              <a:off x="3152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51" name="Group 23"/>
          <p:cNvGrpSpPr>
            <a:grpSpLocks/>
          </p:cNvGrpSpPr>
          <p:nvPr/>
        </p:nvGrpSpPr>
        <p:grpSpPr bwMode="auto">
          <a:xfrm>
            <a:off x="7146919" y="2242962"/>
            <a:ext cx="512763" cy="979489"/>
            <a:chOff x="3168" y="1536"/>
            <a:chExt cx="323" cy="617"/>
          </a:xfrm>
        </p:grpSpPr>
        <p:sp>
          <p:nvSpPr>
            <p:cNvPr id="227352" name="Text Box 24"/>
            <p:cNvSpPr txBox="1">
              <a:spLocks noChangeArrowheads="1"/>
            </p:cNvSpPr>
            <p:nvPr/>
          </p:nvSpPr>
          <p:spPr bwMode="auto">
            <a:xfrm>
              <a:off x="3302" y="1728"/>
              <a:ext cx="18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N</a:t>
              </a:r>
            </a:p>
          </p:txBody>
        </p:sp>
        <p:sp>
          <p:nvSpPr>
            <p:cNvPr id="227353" name="Line 25"/>
            <p:cNvSpPr>
              <a:spLocks noChangeShapeType="1"/>
            </p:cNvSpPr>
            <p:nvPr/>
          </p:nvSpPr>
          <p:spPr bwMode="auto">
            <a:xfrm>
              <a:off x="3456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4" name="Oval 26"/>
            <p:cNvSpPr>
              <a:spLocks noChangeArrowheads="1"/>
            </p:cNvSpPr>
            <p:nvPr/>
          </p:nvSpPr>
          <p:spPr bwMode="auto">
            <a:xfrm>
              <a:off x="3168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55" name="Text Box 27"/>
            <p:cNvSpPr txBox="1">
              <a:spLocks noChangeArrowheads="1"/>
            </p:cNvSpPr>
            <p:nvPr/>
          </p:nvSpPr>
          <p:spPr bwMode="auto">
            <a:xfrm>
              <a:off x="3168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56" name="Group 28"/>
          <p:cNvGrpSpPr>
            <a:grpSpLocks/>
          </p:cNvGrpSpPr>
          <p:nvPr/>
        </p:nvGrpSpPr>
        <p:grpSpPr bwMode="auto">
          <a:xfrm>
            <a:off x="7654934" y="2242962"/>
            <a:ext cx="511176" cy="979489"/>
            <a:chOff x="3488" y="1536"/>
            <a:chExt cx="322" cy="617"/>
          </a:xfrm>
        </p:grpSpPr>
        <p:sp>
          <p:nvSpPr>
            <p:cNvPr id="227357" name="Text Box 29"/>
            <p:cNvSpPr txBox="1">
              <a:spLocks noChangeArrowheads="1"/>
            </p:cNvSpPr>
            <p:nvPr/>
          </p:nvSpPr>
          <p:spPr bwMode="auto">
            <a:xfrm>
              <a:off x="363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58" name="Line 30"/>
            <p:cNvSpPr>
              <a:spLocks noChangeShapeType="1"/>
            </p:cNvSpPr>
            <p:nvPr/>
          </p:nvSpPr>
          <p:spPr bwMode="auto">
            <a:xfrm>
              <a:off x="379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9" name="Oval 31"/>
            <p:cNvSpPr>
              <a:spLocks noChangeArrowheads="1"/>
            </p:cNvSpPr>
            <p:nvPr/>
          </p:nvSpPr>
          <p:spPr bwMode="auto">
            <a:xfrm>
              <a:off x="3504" y="1584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360" name="Text Box 32"/>
            <p:cNvSpPr txBox="1">
              <a:spLocks noChangeArrowheads="1"/>
            </p:cNvSpPr>
            <p:nvPr/>
          </p:nvSpPr>
          <p:spPr bwMode="auto">
            <a:xfrm>
              <a:off x="3488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61" name="Group 33"/>
          <p:cNvGrpSpPr>
            <a:grpSpLocks/>
          </p:cNvGrpSpPr>
          <p:nvPr/>
        </p:nvGrpSpPr>
        <p:grpSpPr bwMode="auto">
          <a:xfrm>
            <a:off x="3311526" y="2242962"/>
            <a:ext cx="3787776" cy="993776"/>
            <a:chOff x="752" y="1536"/>
            <a:chExt cx="2386" cy="626"/>
          </a:xfrm>
        </p:grpSpPr>
        <p:sp>
          <p:nvSpPr>
            <p:cNvPr id="227362" name="Oval 34"/>
            <p:cNvSpPr>
              <a:spLocks noChangeArrowheads="1"/>
            </p:cNvSpPr>
            <p:nvPr/>
          </p:nvSpPr>
          <p:spPr bwMode="auto">
            <a:xfrm>
              <a:off x="768" y="1584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363" name="Text Box 35"/>
            <p:cNvSpPr txBox="1">
              <a:spLocks noChangeArrowheads="1"/>
            </p:cNvSpPr>
            <p:nvPr/>
          </p:nvSpPr>
          <p:spPr bwMode="auto">
            <a:xfrm>
              <a:off x="902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4" name="Line 36"/>
            <p:cNvSpPr>
              <a:spLocks noChangeShapeType="1"/>
            </p:cNvSpPr>
            <p:nvPr/>
          </p:nvSpPr>
          <p:spPr bwMode="auto">
            <a:xfrm>
              <a:off x="1056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65" name="Oval 37"/>
            <p:cNvSpPr>
              <a:spLocks noChangeArrowheads="1"/>
            </p:cNvSpPr>
            <p:nvPr/>
          </p:nvSpPr>
          <p:spPr bwMode="auto">
            <a:xfrm>
              <a:off x="1104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66" name="Text Box 38"/>
            <p:cNvSpPr txBox="1">
              <a:spLocks noChangeArrowheads="1"/>
            </p:cNvSpPr>
            <p:nvPr/>
          </p:nvSpPr>
          <p:spPr bwMode="auto">
            <a:xfrm>
              <a:off x="123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7" name="Line 39"/>
            <p:cNvSpPr>
              <a:spLocks noChangeShapeType="1"/>
            </p:cNvSpPr>
            <p:nvPr/>
          </p:nvSpPr>
          <p:spPr bwMode="auto">
            <a:xfrm>
              <a:off x="139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68" name="Text Box 40"/>
            <p:cNvSpPr txBox="1">
              <a:spLocks noChangeArrowheads="1"/>
            </p:cNvSpPr>
            <p:nvPr/>
          </p:nvSpPr>
          <p:spPr bwMode="auto">
            <a:xfrm>
              <a:off x="1574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9" name="Line 41"/>
            <p:cNvSpPr>
              <a:spLocks noChangeShapeType="1"/>
            </p:cNvSpPr>
            <p:nvPr/>
          </p:nvSpPr>
          <p:spPr bwMode="auto">
            <a:xfrm>
              <a:off x="1728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0" name="Text Box 42"/>
            <p:cNvSpPr txBox="1">
              <a:spLocks noChangeArrowheads="1"/>
            </p:cNvSpPr>
            <p:nvPr/>
          </p:nvSpPr>
          <p:spPr bwMode="auto">
            <a:xfrm>
              <a:off x="1910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1" name="Line 43"/>
            <p:cNvSpPr>
              <a:spLocks noChangeShapeType="1"/>
            </p:cNvSpPr>
            <p:nvPr/>
          </p:nvSpPr>
          <p:spPr bwMode="auto">
            <a:xfrm>
              <a:off x="2064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2" name="Text Box 44"/>
            <p:cNvSpPr txBox="1">
              <a:spLocks noChangeArrowheads="1"/>
            </p:cNvSpPr>
            <p:nvPr/>
          </p:nvSpPr>
          <p:spPr bwMode="auto">
            <a:xfrm>
              <a:off x="2246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3" name="Line 45"/>
            <p:cNvSpPr>
              <a:spLocks noChangeShapeType="1"/>
            </p:cNvSpPr>
            <p:nvPr/>
          </p:nvSpPr>
          <p:spPr bwMode="auto">
            <a:xfrm>
              <a:off x="2400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4" name="Text Box 46"/>
            <p:cNvSpPr txBox="1">
              <a:spLocks noChangeArrowheads="1"/>
            </p:cNvSpPr>
            <p:nvPr/>
          </p:nvSpPr>
          <p:spPr bwMode="auto">
            <a:xfrm>
              <a:off x="2448" y="1584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375" name="Line 47"/>
            <p:cNvSpPr>
              <a:spLocks noChangeShapeType="1"/>
            </p:cNvSpPr>
            <p:nvPr/>
          </p:nvSpPr>
          <p:spPr bwMode="auto">
            <a:xfrm>
              <a:off x="2784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6" name="Text Box 48"/>
            <p:cNvSpPr txBox="1">
              <a:spLocks noChangeArrowheads="1"/>
            </p:cNvSpPr>
            <p:nvPr/>
          </p:nvSpPr>
          <p:spPr bwMode="auto">
            <a:xfrm>
              <a:off x="2966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7" name="Line 49"/>
            <p:cNvSpPr>
              <a:spLocks noChangeShapeType="1"/>
            </p:cNvSpPr>
            <p:nvPr/>
          </p:nvSpPr>
          <p:spPr bwMode="auto">
            <a:xfrm>
              <a:off x="3120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8" name="Oval 50"/>
            <p:cNvSpPr>
              <a:spLocks noChangeArrowheads="1"/>
            </p:cNvSpPr>
            <p:nvPr/>
          </p:nvSpPr>
          <p:spPr bwMode="auto">
            <a:xfrm>
              <a:off x="1440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79" name="Oval 51"/>
            <p:cNvSpPr>
              <a:spLocks noChangeArrowheads="1"/>
            </p:cNvSpPr>
            <p:nvPr/>
          </p:nvSpPr>
          <p:spPr bwMode="auto">
            <a:xfrm>
              <a:off x="1776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0" name="Oval 52"/>
            <p:cNvSpPr>
              <a:spLocks noChangeArrowheads="1"/>
            </p:cNvSpPr>
            <p:nvPr/>
          </p:nvSpPr>
          <p:spPr bwMode="auto">
            <a:xfrm>
              <a:off x="2112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1" name="Oval 53"/>
            <p:cNvSpPr>
              <a:spLocks noChangeArrowheads="1"/>
            </p:cNvSpPr>
            <p:nvPr/>
          </p:nvSpPr>
          <p:spPr bwMode="auto">
            <a:xfrm>
              <a:off x="2832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2" name="Text Box 54"/>
            <p:cNvSpPr txBox="1">
              <a:spLocks noChangeArrowheads="1"/>
            </p:cNvSpPr>
            <p:nvPr/>
          </p:nvSpPr>
          <p:spPr bwMode="auto">
            <a:xfrm>
              <a:off x="752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383" name="Text Box 55"/>
            <p:cNvSpPr txBox="1">
              <a:spLocks noChangeArrowheads="1"/>
            </p:cNvSpPr>
            <p:nvPr/>
          </p:nvSpPr>
          <p:spPr bwMode="auto">
            <a:xfrm>
              <a:off x="105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4" name="Text Box 56"/>
            <p:cNvSpPr txBox="1">
              <a:spLocks noChangeArrowheads="1"/>
            </p:cNvSpPr>
            <p:nvPr/>
          </p:nvSpPr>
          <p:spPr bwMode="auto">
            <a:xfrm>
              <a:off x="1440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5" name="Text Box 57"/>
            <p:cNvSpPr txBox="1">
              <a:spLocks noChangeArrowheads="1"/>
            </p:cNvSpPr>
            <p:nvPr/>
          </p:nvSpPr>
          <p:spPr bwMode="auto">
            <a:xfrm>
              <a:off x="177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6" name="Text Box 58"/>
            <p:cNvSpPr txBox="1">
              <a:spLocks noChangeArrowheads="1"/>
            </p:cNvSpPr>
            <p:nvPr/>
          </p:nvSpPr>
          <p:spPr bwMode="auto">
            <a:xfrm>
              <a:off x="2112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7" name="Text Box 59"/>
            <p:cNvSpPr txBox="1">
              <a:spLocks noChangeArrowheads="1"/>
            </p:cNvSpPr>
            <p:nvPr/>
          </p:nvSpPr>
          <p:spPr bwMode="auto">
            <a:xfrm>
              <a:off x="2832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88" name="Group 60"/>
          <p:cNvGrpSpPr>
            <a:grpSpLocks/>
          </p:cNvGrpSpPr>
          <p:nvPr/>
        </p:nvGrpSpPr>
        <p:grpSpPr bwMode="auto">
          <a:xfrm>
            <a:off x="8213720" y="2242962"/>
            <a:ext cx="485774" cy="993776"/>
            <a:chOff x="3840" y="1536"/>
            <a:chExt cx="306" cy="626"/>
          </a:xfrm>
        </p:grpSpPr>
        <p:sp>
          <p:nvSpPr>
            <p:cNvPr id="227389" name="Text Box 61"/>
            <p:cNvSpPr txBox="1">
              <a:spLocks noChangeArrowheads="1"/>
            </p:cNvSpPr>
            <p:nvPr/>
          </p:nvSpPr>
          <p:spPr bwMode="auto">
            <a:xfrm>
              <a:off x="3974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90" name="Line 62"/>
            <p:cNvSpPr>
              <a:spLocks noChangeShapeType="1"/>
            </p:cNvSpPr>
            <p:nvPr/>
          </p:nvSpPr>
          <p:spPr bwMode="auto">
            <a:xfrm>
              <a:off x="4128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91" name="Oval 63"/>
            <p:cNvSpPr>
              <a:spLocks noChangeArrowheads="1"/>
            </p:cNvSpPr>
            <p:nvPr/>
          </p:nvSpPr>
          <p:spPr bwMode="auto">
            <a:xfrm>
              <a:off x="3840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92" name="Text Box 64"/>
            <p:cNvSpPr txBox="1">
              <a:spLocks noChangeArrowheads="1"/>
            </p:cNvSpPr>
            <p:nvPr/>
          </p:nvSpPr>
          <p:spPr bwMode="auto">
            <a:xfrm>
              <a:off x="3840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93" name="Group 65"/>
          <p:cNvGrpSpPr>
            <a:grpSpLocks/>
          </p:cNvGrpSpPr>
          <p:nvPr/>
        </p:nvGrpSpPr>
        <p:grpSpPr bwMode="auto">
          <a:xfrm>
            <a:off x="8747125" y="2242962"/>
            <a:ext cx="1006475" cy="993776"/>
            <a:chOff x="4176" y="1536"/>
            <a:chExt cx="634" cy="626"/>
          </a:xfrm>
        </p:grpSpPr>
        <p:sp>
          <p:nvSpPr>
            <p:cNvPr id="227394" name="Text Box 66"/>
            <p:cNvSpPr txBox="1">
              <a:spLocks noChangeArrowheads="1"/>
            </p:cNvSpPr>
            <p:nvPr/>
          </p:nvSpPr>
          <p:spPr bwMode="auto">
            <a:xfrm>
              <a:off x="432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95" name="Line 67"/>
            <p:cNvSpPr>
              <a:spLocks noChangeShapeType="1"/>
            </p:cNvSpPr>
            <p:nvPr/>
          </p:nvSpPr>
          <p:spPr bwMode="auto">
            <a:xfrm>
              <a:off x="448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96" name="Text Box 68"/>
            <p:cNvSpPr txBox="1">
              <a:spLocks noChangeArrowheads="1"/>
            </p:cNvSpPr>
            <p:nvPr/>
          </p:nvSpPr>
          <p:spPr bwMode="auto">
            <a:xfrm>
              <a:off x="4512" y="1584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397" name="Oval 69"/>
            <p:cNvSpPr>
              <a:spLocks noChangeArrowheads="1"/>
            </p:cNvSpPr>
            <p:nvPr/>
          </p:nvSpPr>
          <p:spPr bwMode="auto">
            <a:xfrm>
              <a:off x="4176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98" name="Text Box 70"/>
            <p:cNvSpPr txBox="1">
              <a:spLocks noChangeArrowheads="1"/>
            </p:cNvSpPr>
            <p:nvPr/>
          </p:nvSpPr>
          <p:spPr bwMode="auto">
            <a:xfrm>
              <a:off x="417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99" name="Group 71"/>
          <p:cNvGrpSpPr>
            <a:grpSpLocks/>
          </p:cNvGrpSpPr>
          <p:nvPr/>
        </p:nvGrpSpPr>
        <p:grpSpPr bwMode="auto">
          <a:xfrm>
            <a:off x="3182938" y="3409773"/>
            <a:ext cx="3916363" cy="1447800"/>
            <a:chOff x="671" y="2271"/>
            <a:chExt cx="2467" cy="912"/>
          </a:xfrm>
        </p:grpSpPr>
        <p:sp>
          <p:nvSpPr>
            <p:cNvPr id="227400" name="Oval 72"/>
            <p:cNvSpPr>
              <a:spLocks noChangeArrowheads="1"/>
            </p:cNvSpPr>
            <p:nvPr/>
          </p:nvSpPr>
          <p:spPr bwMode="auto">
            <a:xfrm>
              <a:off x="768" y="2400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401" name="Text Box 73"/>
            <p:cNvSpPr txBox="1">
              <a:spLocks noChangeArrowheads="1"/>
            </p:cNvSpPr>
            <p:nvPr/>
          </p:nvSpPr>
          <p:spPr bwMode="auto">
            <a:xfrm>
              <a:off x="902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2" name="Line 74"/>
            <p:cNvSpPr>
              <a:spLocks noChangeShapeType="1"/>
            </p:cNvSpPr>
            <p:nvPr/>
          </p:nvSpPr>
          <p:spPr bwMode="auto">
            <a:xfrm>
              <a:off x="1056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3" name="Oval 75"/>
            <p:cNvSpPr>
              <a:spLocks noChangeArrowheads="1"/>
            </p:cNvSpPr>
            <p:nvPr/>
          </p:nvSpPr>
          <p:spPr bwMode="auto">
            <a:xfrm>
              <a:off x="1104" y="2400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404" name="Text Box 76"/>
            <p:cNvSpPr txBox="1">
              <a:spLocks noChangeArrowheads="1"/>
            </p:cNvSpPr>
            <p:nvPr/>
          </p:nvSpPr>
          <p:spPr bwMode="auto">
            <a:xfrm>
              <a:off x="123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5" name="Line 77"/>
            <p:cNvSpPr>
              <a:spLocks noChangeShapeType="1"/>
            </p:cNvSpPr>
            <p:nvPr/>
          </p:nvSpPr>
          <p:spPr bwMode="auto">
            <a:xfrm>
              <a:off x="139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6" name="Oval 78"/>
            <p:cNvSpPr>
              <a:spLocks noChangeArrowheads="1"/>
            </p:cNvSpPr>
            <p:nvPr/>
          </p:nvSpPr>
          <p:spPr bwMode="auto">
            <a:xfrm>
              <a:off x="1440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2</a:t>
              </a:r>
            </a:p>
          </p:txBody>
        </p:sp>
        <p:sp>
          <p:nvSpPr>
            <p:cNvPr id="227407" name="Text Box 79"/>
            <p:cNvSpPr txBox="1">
              <a:spLocks noChangeArrowheads="1"/>
            </p:cNvSpPr>
            <p:nvPr/>
          </p:nvSpPr>
          <p:spPr bwMode="auto">
            <a:xfrm>
              <a:off x="1574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8" name="Line 80"/>
            <p:cNvSpPr>
              <a:spLocks noChangeShapeType="1"/>
            </p:cNvSpPr>
            <p:nvPr/>
          </p:nvSpPr>
          <p:spPr bwMode="auto">
            <a:xfrm>
              <a:off x="1728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9" name="Oval 81"/>
            <p:cNvSpPr>
              <a:spLocks noChangeArrowheads="1"/>
            </p:cNvSpPr>
            <p:nvPr/>
          </p:nvSpPr>
          <p:spPr bwMode="auto">
            <a:xfrm>
              <a:off x="1776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0" name="Text Box 82"/>
            <p:cNvSpPr txBox="1">
              <a:spLocks noChangeArrowheads="1"/>
            </p:cNvSpPr>
            <p:nvPr/>
          </p:nvSpPr>
          <p:spPr bwMode="auto">
            <a:xfrm>
              <a:off x="1910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1" name="Line 83"/>
            <p:cNvSpPr>
              <a:spLocks noChangeShapeType="1"/>
            </p:cNvSpPr>
            <p:nvPr/>
          </p:nvSpPr>
          <p:spPr bwMode="auto">
            <a:xfrm>
              <a:off x="2064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2" name="Oval 84"/>
            <p:cNvSpPr>
              <a:spLocks noChangeArrowheads="1"/>
            </p:cNvSpPr>
            <p:nvPr/>
          </p:nvSpPr>
          <p:spPr bwMode="auto">
            <a:xfrm>
              <a:off x="2112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3" name="Text Box 85"/>
            <p:cNvSpPr txBox="1">
              <a:spLocks noChangeArrowheads="1"/>
            </p:cNvSpPr>
            <p:nvPr/>
          </p:nvSpPr>
          <p:spPr bwMode="auto">
            <a:xfrm>
              <a:off x="2246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4" name="Line 86"/>
            <p:cNvSpPr>
              <a:spLocks noChangeShapeType="1"/>
            </p:cNvSpPr>
            <p:nvPr/>
          </p:nvSpPr>
          <p:spPr bwMode="auto">
            <a:xfrm>
              <a:off x="2400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5" name="Text Box 87"/>
            <p:cNvSpPr txBox="1">
              <a:spLocks noChangeArrowheads="1"/>
            </p:cNvSpPr>
            <p:nvPr/>
          </p:nvSpPr>
          <p:spPr bwMode="auto">
            <a:xfrm>
              <a:off x="2448" y="2400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416" name="Line 88"/>
            <p:cNvSpPr>
              <a:spLocks noChangeShapeType="1"/>
            </p:cNvSpPr>
            <p:nvPr/>
          </p:nvSpPr>
          <p:spPr bwMode="auto">
            <a:xfrm>
              <a:off x="2784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7" name="Oval 89"/>
            <p:cNvSpPr>
              <a:spLocks noChangeArrowheads="1"/>
            </p:cNvSpPr>
            <p:nvPr/>
          </p:nvSpPr>
          <p:spPr bwMode="auto">
            <a:xfrm>
              <a:off x="2832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8" name="Text Box 90"/>
            <p:cNvSpPr txBox="1">
              <a:spLocks noChangeArrowheads="1"/>
            </p:cNvSpPr>
            <p:nvPr/>
          </p:nvSpPr>
          <p:spPr bwMode="auto">
            <a:xfrm>
              <a:off x="2966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9" name="Line 91"/>
            <p:cNvSpPr>
              <a:spLocks noChangeShapeType="1"/>
            </p:cNvSpPr>
            <p:nvPr/>
          </p:nvSpPr>
          <p:spPr bwMode="auto">
            <a:xfrm>
              <a:off x="3120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20" name="Text Box 92"/>
            <p:cNvSpPr txBox="1">
              <a:spLocks noChangeArrowheads="1"/>
            </p:cNvSpPr>
            <p:nvPr/>
          </p:nvSpPr>
          <p:spPr bwMode="auto">
            <a:xfrm>
              <a:off x="1105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421" name="Text Box 93"/>
            <p:cNvSpPr txBox="1">
              <a:spLocks noChangeArrowheads="1"/>
            </p:cNvSpPr>
            <p:nvPr/>
          </p:nvSpPr>
          <p:spPr bwMode="auto">
            <a:xfrm>
              <a:off x="1441" y="2793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2" name="Text Box 94"/>
            <p:cNvSpPr txBox="1">
              <a:spLocks noChangeArrowheads="1"/>
            </p:cNvSpPr>
            <p:nvPr/>
          </p:nvSpPr>
          <p:spPr bwMode="auto">
            <a:xfrm>
              <a:off x="1787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3" name="Text Box 95"/>
            <p:cNvSpPr txBox="1">
              <a:spLocks noChangeArrowheads="1"/>
            </p:cNvSpPr>
            <p:nvPr/>
          </p:nvSpPr>
          <p:spPr bwMode="auto">
            <a:xfrm>
              <a:off x="2123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4" name="Text Box 96"/>
            <p:cNvSpPr txBox="1">
              <a:spLocks noChangeArrowheads="1"/>
            </p:cNvSpPr>
            <p:nvPr/>
          </p:nvSpPr>
          <p:spPr bwMode="auto">
            <a:xfrm>
              <a:off x="2795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5" name="Text Box 97"/>
            <p:cNvSpPr txBox="1">
              <a:spLocks noChangeArrowheads="1"/>
            </p:cNvSpPr>
            <p:nvPr/>
          </p:nvSpPr>
          <p:spPr bwMode="auto">
            <a:xfrm>
              <a:off x="768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426" name="Rectangle 98"/>
            <p:cNvSpPr>
              <a:spLocks noChangeArrowheads="1"/>
            </p:cNvSpPr>
            <p:nvPr/>
          </p:nvSpPr>
          <p:spPr bwMode="auto">
            <a:xfrm>
              <a:off x="671" y="2271"/>
              <a:ext cx="720" cy="91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7427" name="Group 99"/>
          <p:cNvGrpSpPr>
            <a:grpSpLocks/>
          </p:cNvGrpSpPr>
          <p:nvPr/>
        </p:nvGrpSpPr>
        <p:grpSpPr bwMode="auto">
          <a:xfrm>
            <a:off x="3185928" y="1830649"/>
            <a:ext cx="2895600" cy="1524000"/>
            <a:chOff x="672" y="1248"/>
            <a:chExt cx="1824" cy="960"/>
          </a:xfrm>
        </p:grpSpPr>
        <p:sp>
          <p:nvSpPr>
            <p:cNvPr id="227428" name="Rectangle 100"/>
            <p:cNvSpPr>
              <a:spLocks noChangeArrowheads="1"/>
            </p:cNvSpPr>
            <p:nvPr/>
          </p:nvSpPr>
          <p:spPr bwMode="auto">
            <a:xfrm>
              <a:off x="672" y="1296"/>
              <a:ext cx="384" cy="91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29" name="AutoShape 101"/>
            <p:cNvSpPr>
              <a:spLocks noChangeArrowheads="1"/>
            </p:cNvSpPr>
            <p:nvPr/>
          </p:nvSpPr>
          <p:spPr bwMode="auto">
            <a:xfrm>
              <a:off x="912" y="1248"/>
              <a:ext cx="1584" cy="24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>
                  <a:solidFill>
                    <a:srgbClr val="FFFFFF"/>
                  </a:solidFill>
                  <a:latin typeface="Calibri"/>
                </a:rPr>
                <a:t>Initial Training/Warm-up</a:t>
              </a:r>
            </a:p>
          </p:txBody>
        </p:sp>
      </p:grpSp>
      <p:sp>
        <p:nvSpPr>
          <p:cNvPr id="227430" name="Text Box 102"/>
          <p:cNvSpPr txBox="1">
            <a:spLocks noChangeArrowheads="1"/>
          </p:cNvSpPr>
          <p:nvPr/>
        </p:nvSpPr>
        <p:spPr bwMode="auto">
          <a:xfrm>
            <a:off x="1854793" y="2180940"/>
            <a:ext cx="13988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1-bit</a:t>
            </a:r>
          </a:p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</p:txBody>
      </p:sp>
      <p:sp>
        <p:nvSpPr>
          <p:cNvPr id="227431" name="Text Box 103"/>
          <p:cNvSpPr txBox="1">
            <a:spLocks noChangeArrowheads="1"/>
          </p:cNvSpPr>
          <p:nvPr/>
        </p:nvSpPr>
        <p:spPr bwMode="auto">
          <a:xfrm>
            <a:off x="1852178" y="3476339"/>
            <a:ext cx="16438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</a:p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</p:txBody>
      </p:sp>
      <p:sp>
        <p:nvSpPr>
          <p:cNvPr id="227432" name="AutoShape 104"/>
          <p:cNvSpPr>
            <a:spLocks noChangeArrowheads="1"/>
          </p:cNvSpPr>
          <p:nvPr/>
        </p:nvSpPr>
        <p:spPr bwMode="auto">
          <a:xfrm>
            <a:off x="5826115" y="5051248"/>
            <a:ext cx="4038600" cy="914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Only 1 Misprediction per N branches now!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Correct prediction rates: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DC04: 99.999%	, DC08: 99.0%,  DC20: 50%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D9A786F-1222-44BC-90CB-EE7F98556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51"/>
          <a:stretch/>
        </p:blipFill>
        <p:spPr>
          <a:xfrm>
            <a:off x="2750168" y="4995795"/>
            <a:ext cx="2834658" cy="15266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20B0A-252D-4FC9-BD82-D2CB91B699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FA82-B75B-4286-A280-5FF7CDF25D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00598-B5B9-4420-9208-0C60265B5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431" grpId="0"/>
      <p:bldP spid="2274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D8C7-C1AD-498F-B4A6-DB399321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Pipelined CPU Performance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044-722C-4C43-9EC9-8A7ECF3A0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2FA5-C6DA-4544-8F3D-45664E734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SPECINT2000 benchmark:</a:t>
            </a:r>
          </a:p>
          <a:p>
            <a:pPr lvl="1"/>
            <a:r>
              <a:rPr lang="en-US" sz="2000" dirty="0"/>
              <a:t>25% loads, 10% stores, 11% branches, 2% jumps, 52% R-type</a:t>
            </a:r>
          </a:p>
          <a:p>
            <a:pPr marL="527517" lvl="1" indent="0">
              <a:buNone/>
            </a:pPr>
            <a:endParaRPr lang="en-US" sz="1615" dirty="0"/>
          </a:p>
          <a:p>
            <a:r>
              <a:rPr lang="en-US" sz="2400" b="1" dirty="0"/>
              <a:t>Assume:</a:t>
            </a:r>
          </a:p>
          <a:p>
            <a:pPr lvl="1"/>
            <a:r>
              <a:rPr lang="en-US" sz="2000" dirty="0"/>
              <a:t>40% of loads used by next instruction</a:t>
            </a:r>
          </a:p>
          <a:p>
            <a:pPr lvl="1"/>
            <a:r>
              <a:rPr lang="en-US" sz="2000" dirty="0"/>
              <a:t>25% of branches mispredicted</a:t>
            </a:r>
          </a:p>
          <a:p>
            <a:pPr lvl="1"/>
            <a:r>
              <a:rPr lang="en-US" sz="2000" dirty="0"/>
              <a:t>All jumps flush next instruction</a:t>
            </a:r>
          </a:p>
          <a:p>
            <a:pPr lvl="1"/>
            <a:endParaRPr lang="en-US" sz="1615" dirty="0"/>
          </a:p>
          <a:p>
            <a:r>
              <a:rPr lang="en-US" sz="2400" b="1" dirty="0"/>
              <a:t>Average CPI calculation:</a:t>
            </a:r>
          </a:p>
          <a:p>
            <a:pPr lvl="1"/>
            <a:r>
              <a:rPr lang="en-US" sz="2000" dirty="0"/>
              <a:t>Load/Branch CPI = 1 when no stalling, 2 when stalling</a:t>
            </a:r>
          </a:p>
          <a:p>
            <a:pPr lvl="1"/>
            <a:r>
              <a:rPr lang="en-US" sz="2000" dirty="0" err="1"/>
              <a:t>CPI</a:t>
            </a:r>
            <a:r>
              <a:rPr lang="en-US" sz="2000" baseline="-25000" dirty="0" err="1"/>
              <a:t>lw</a:t>
            </a:r>
            <a:r>
              <a:rPr lang="en-US" sz="2000" dirty="0"/>
              <a:t> = 1(0.6) + 2(0.4) = 1.4</a:t>
            </a:r>
          </a:p>
          <a:p>
            <a:pPr lvl="1"/>
            <a:r>
              <a:rPr lang="en-US" sz="2000" dirty="0" err="1"/>
              <a:t>CPI</a:t>
            </a:r>
            <a:r>
              <a:rPr lang="en-US" sz="2000" baseline="-25000" dirty="0" err="1"/>
              <a:t>beq</a:t>
            </a:r>
            <a:r>
              <a:rPr lang="en-US" sz="2000" dirty="0"/>
              <a:t> = 1(0.75) + 2(0.25) = 1.25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Overall average CPI = (0.25 x 1.4) + (0.1 x 1) + (0.11 x 1.25) + (0.02 x 2) + (0.52 x 1) = 1.15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7B55A-8F29-4A4A-A385-254BA4F60E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AA40B-360D-44BA-BAA8-BF7179992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557B-8B6F-4142-B9DC-810DA09B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Pipelined CPU Performance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CC9F-9D86-4275-B696-20C543D1C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2349-01F5-444E-8AE1-65903A039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For a program with 100 billion instructions executing on the pipelined MIPS processor under discussion, execution time is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70C0"/>
                </a:solidFill>
              </a:rPr>
              <a:t>CPU time = # instructions x CPI x cycle time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 	= (100 x 10</a:t>
            </a:r>
            <a:r>
              <a:rPr lang="en-US" sz="2400" baseline="30000" dirty="0">
                <a:solidFill>
                  <a:srgbClr val="0070C0"/>
                </a:solidFill>
              </a:rPr>
              <a:t>9</a:t>
            </a:r>
            <a:r>
              <a:rPr lang="en-US" sz="2400" dirty="0">
                <a:solidFill>
                  <a:srgbClr val="0070C0"/>
                </a:solidFill>
              </a:rPr>
              <a:t>) x 1.15 x (550 x 10</a:t>
            </a:r>
            <a:r>
              <a:rPr lang="en-US" sz="2400" baseline="30000" dirty="0">
                <a:solidFill>
                  <a:srgbClr val="0070C0"/>
                </a:solidFill>
              </a:rPr>
              <a:t>-12</a:t>
            </a:r>
            <a:r>
              <a:rPr lang="en-US" sz="2400" dirty="0">
                <a:solidFill>
                  <a:srgbClr val="0070C0"/>
                </a:solidFill>
              </a:rPr>
              <a:t> sec)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	= 63 seconds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Recall: when we ran the same code on a single-cycle processor (Lecture 4 – (3)), CPU time was 92.5 seconds.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Speedup of pipelined architecture = 92.5 / 63 = 1.47x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E28E-E878-4C2B-807B-3C86729733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A28DB-FA81-44DC-AC5B-3CF525531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2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940777" y="1160463"/>
            <a:ext cx="11105173" cy="514508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dirty="0"/>
              <a:t>Laundry tasks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Place one dirty load of clothes in the washer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Place the wet load in the dryer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Place the dry load on a table and fold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Ask your </a:t>
            </a:r>
            <a:r>
              <a:rPr lang="en-US" altLang="en-US" u="sng" dirty="0"/>
              <a:t>roommate</a:t>
            </a:r>
            <a:r>
              <a:rPr lang="en-US" altLang="en-US" dirty="0"/>
              <a:t> to put the clothes away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marL="0" indent="0">
              <a:lnSpc>
                <a:spcPct val="150000"/>
              </a:lnSpc>
              <a:buNone/>
            </a:pPr>
            <a:endParaRPr lang="en-US" alt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" y="1842816"/>
            <a:ext cx="666395" cy="851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11" y="3031963"/>
            <a:ext cx="637597" cy="927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62" y="4320257"/>
            <a:ext cx="685493" cy="551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88" y="5473401"/>
            <a:ext cx="635267" cy="877274"/>
          </a:xfrm>
          <a:prstGeom prst="rect">
            <a:avLst/>
          </a:prstGeom>
        </p:spPr>
      </p:pic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C2E5B969-0342-4A04-8A05-95F0D53E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25" y="2995927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C4932-190A-4498-B52A-7361D9C800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EF7A12-A0C8-4F97-BB6F-3F32549ADC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940777" y="1160463"/>
            <a:ext cx="11105173" cy="514508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b="1" dirty="0"/>
              <a:t>Laundry tasks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Place one dirty load of clothes in the washer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Place the wet load in the dryer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Place the dry load on a table and fold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/>
              <a:t>Ask your </a:t>
            </a:r>
            <a:r>
              <a:rPr lang="en-US" altLang="en-US" u="sng" dirty="0"/>
              <a:t>roommate</a:t>
            </a:r>
            <a:r>
              <a:rPr lang="en-US" altLang="en-US" dirty="0"/>
              <a:t> to put the clothes away</a:t>
            </a:r>
          </a:p>
          <a:p>
            <a:pPr lvl="1">
              <a:lnSpc>
                <a:spcPct val="150000"/>
              </a:lnSpc>
            </a:pPr>
            <a:endParaRPr lang="en-US" altLang="en-US" dirty="0"/>
          </a:p>
          <a:p>
            <a:pPr marL="0" indent="0">
              <a:lnSpc>
                <a:spcPct val="150000"/>
              </a:lnSpc>
              <a:buNone/>
            </a:pPr>
            <a:endParaRPr lang="en-US" alt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" y="1842816"/>
            <a:ext cx="666395" cy="851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11" y="3031963"/>
            <a:ext cx="637597" cy="927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62" y="4320257"/>
            <a:ext cx="685493" cy="551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88" y="5473401"/>
            <a:ext cx="635267" cy="87727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E1D2A3-DE01-41D6-B2FE-373B8864B80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73C9E9-4B0B-443A-BDE2-036878B8AC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Lots of dirty clothes -- need to wash them over four separate loads </a:t>
            </a:r>
          </a:p>
          <a:p>
            <a:pPr eaLnBrk="1" hangingPunct="1"/>
            <a:r>
              <a:rPr lang="en-US" altLang="en-US" sz="2400" b="1" dirty="0"/>
              <a:t>Assume each task takes 30 minutes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80" y="2731751"/>
            <a:ext cx="7528413" cy="2846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98611">
                        <a14:foregroundMark x1="16667" y1="11111" x2="11111" y2="72222"/>
                        <a14:foregroundMark x1="18056" y1="16667" x2="40278" y2="46296"/>
                        <a14:foregroundMark x1="50694" y1="22222" x2="45139" y2="35185"/>
                        <a14:foregroundMark x1="47917" y1="20370" x2="30556" y2="25926"/>
                        <a14:foregroundMark x1="45139" y1="22222" x2="44444" y2="11111"/>
                        <a14:foregroundMark x1="42361" y1="11111" x2="7639" y2="7407"/>
                        <a14:foregroundMark x1="7639" y1="7407" x2="15278" y2="7407"/>
                        <a14:foregroundMark x1="61111" y1="7407" x2="694" y2="24074"/>
                        <a14:foregroundMark x1="694" y1="24074" x2="43750" y2="75926"/>
                        <a14:foregroundMark x1="43750" y1="75926" x2="75694" y2="87037"/>
                        <a14:foregroundMark x1="75694" y1="87037" x2="59722" y2="3704"/>
                        <a14:foregroundMark x1="59722" y1="3704" x2="57639" y2="5556"/>
                        <a14:foregroundMark x1="79167" y1="14815" x2="7639" y2="31481"/>
                        <a14:foregroundMark x1="7639" y1="31481" x2="29167" y2="25926"/>
                        <a14:foregroundMark x1="30556" y1="31481" x2="61806" y2="94444"/>
                        <a14:foregroundMark x1="61806" y1="94444" x2="69444" y2="33333"/>
                        <a14:foregroundMark x1="28472" y1="31481" x2="9028" y2="92593"/>
                        <a14:foregroundMark x1="9028" y1="92593" x2="43750" y2="59259"/>
                        <a14:foregroundMark x1="43750" y1="59259" x2="26389" y2="35185"/>
                        <a14:foregroundMark x1="6944" y1="18519" x2="4861" y2="22222"/>
                        <a14:foregroundMark x1="694" y1="7407" x2="4167" y2="96296"/>
                        <a14:foregroundMark x1="4167" y1="96296" x2="694" y2="24074"/>
                        <a14:foregroundMark x1="56944" y1="25926" x2="55556" y2="29630"/>
                        <a14:foregroundMark x1="61111" y1="35185" x2="63194" y2="50000"/>
                        <a14:foregroundMark x1="56944" y1="38889" x2="57639" y2="40741"/>
                        <a14:foregroundMark x1="81250" y1="11111" x2="75694" y2="68519"/>
                        <a14:foregroundMark x1="85417" y1="20370" x2="91667" y2="83333"/>
                        <a14:foregroundMark x1="97222" y1="68519" x2="92361" y2="0"/>
                        <a14:foregroundMark x1="81944" y1="7407" x2="93056" y2="11111"/>
                        <a14:foregroundMark x1="97917" y1="59259" x2="93750" y2="83333"/>
                        <a14:foregroundMark x1="95139" y1="74074" x2="98611" y2="92593"/>
                        <a14:backgroundMark x1="99306" y1="92593" x2="9930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9330" y="3434443"/>
            <a:ext cx="1582615" cy="59348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8610706" y="3363567"/>
            <a:ext cx="2643562" cy="1385864"/>
          </a:xfrm>
          <a:prstGeom prst="wedgeEllipseCallout">
            <a:avLst>
              <a:gd name="adj1" fmla="val -50671"/>
              <a:gd name="adj2" fmla="val 38568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Inefficient!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27E96-EE3F-424A-A9A7-487ABAF0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98611">
                        <a14:foregroundMark x1="16667" y1="11111" x2="11111" y2="72222"/>
                        <a14:foregroundMark x1="18056" y1="16667" x2="40278" y2="46296"/>
                        <a14:foregroundMark x1="50694" y1="22222" x2="45139" y2="35185"/>
                        <a14:foregroundMark x1="47917" y1="20370" x2="30556" y2="25926"/>
                        <a14:foregroundMark x1="45139" y1="22222" x2="44444" y2="11111"/>
                        <a14:foregroundMark x1="42361" y1="11111" x2="7639" y2="7407"/>
                        <a14:foregroundMark x1="7639" y1="7407" x2="15278" y2="7407"/>
                        <a14:foregroundMark x1="61111" y1="7407" x2="694" y2="24074"/>
                        <a14:foregroundMark x1="694" y1="24074" x2="43750" y2="75926"/>
                        <a14:foregroundMark x1="43750" y1="75926" x2="75694" y2="87037"/>
                        <a14:foregroundMark x1="75694" y1="87037" x2="59722" y2="3704"/>
                        <a14:foregroundMark x1="59722" y1="3704" x2="57639" y2="5556"/>
                        <a14:foregroundMark x1="79167" y1="14815" x2="7639" y2="31481"/>
                        <a14:foregroundMark x1="7639" y1="31481" x2="29167" y2="25926"/>
                        <a14:foregroundMark x1="30556" y1="31481" x2="61806" y2="94444"/>
                        <a14:foregroundMark x1="61806" y1="94444" x2="69444" y2="33333"/>
                        <a14:foregroundMark x1="28472" y1="31481" x2="9028" y2="92593"/>
                        <a14:foregroundMark x1="9028" y1="92593" x2="43750" y2="59259"/>
                        <a14:foregroundMark x1="43750" y1="59259" x2="26389" y2="35185"/>
                        <a14:foregroundMark x1="6944" y1="18519" x2="4861" y2="22222"/>
                        <a14:foregroundMark x1="694" y1="7407" x2="4167" y2="96296"/>
                        <a14:foregroundMark x1="4167" y1="96296" x2="694" y2="24074"/>
                        <a14:foregroundMark x1="56944" y1="25926" x2="55556" y2="29630"/>
                        <a14:foregroundMark x1="61111" y1="35185" x2="63194" y2="50000"/>
                        <a14:foregroundMark x1="56944" y1="38889" x2="57639" y2="40741"/>
                        <a14:foregroundMark x1="81250" y1="11111" x2="75694" y2="68519"/>
                        <a14:foregroundMark x1="85417" y1="20370" x2="91667" y2="83333"/>
                        <a14:foregroundMark x1="97222" y1="68519" x2="92361" y2="0"/>
                        <a14:foregroundMark x1="81944" y1="7407" x2="93056" y2="11111"/>
                        <a14:foregroundMark x1="97917" y1="59259" x2="93750" y2="83333"/>
                        <a14:foregroundMark x1="95139" y1="74074" x2="98611" y2="92593"/>
                        <a14:backgroundMark x1="99306" y1="92593" x2="9930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865" y="3972417"/>
            <a:ext cx="1582615" cy="593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78AB98-F6D7-41BA-9085-8E52E0B8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98611">
                        <a14:foregroundMark x1="16667" y1="11111" x2="11111" y2="72222"/>
                        <a14:foregroundMark x1="18056" y1="16667" x2="40278" y2="46296"/>
                        <a14:foregroundMark x1="50694" y1="22222" x2="45139" y2="35185"/>
                        <a14:foregroundMark x1="47917" y1="20370" x2="30556" y2="25926"/>
                        <a14:foregroundMark x1="45139" y1="22222" x2="44444" y2="11111"/>
                        <a14:foregroundMark x1="42361" y1="11111" x2="7639" y2="7407"/>
                        <a14:foregroundMark x1="7639" y1="7407" x2="15278" y2="7407"/>
                        <a14:foregroundMark x1="61111" y1="7407" x2="694" y2="24074"/>
                        <a14:foregroundMark x1="694" y1="24074" x2="43750" y2="75926"/>
                        <a14:foregroundMark x1="43750" y1="75926" x2="75694" y2="87037"/>
                        <a14:foregroundMark x1="75694" y1="87037" x2="59722" y2="3704"/>
                        <a14:foregroundMark x1="59722" y1="3704" x2="57639" y2="5556"/>
                        <a14:foregroundMark x1="79167" y1="14815" x2="7639" y2="31481"/>
                        <a14:foregroundMark x1="7639" y1="31481" x2="29167" y2="25926"/>
                        <a14:foregroundMark x1="30556" y1="31481" x2="61806" y2="94444"/>
                        <a14:foregroundMark x1="61806" y1="94444" x2="69444" y2="33333"/>
                        <a14:foregroundMark x1="28472" y1="31481" x2="9028" y2="92593"/>
                        <a14:foregroundMark x1="9028" y1="92593" x2="43750" y2="59259"/>
                        <a14:foregroundMark x1="43750" y1="59259" x2="26389" y2="35185"/>
                        <a14:foregroundMark x1="6944" y1="18519" x2="4861" y2="22222"/>
                        <a14:foregroundMark x1="694" y1="7407" x2="4167" y2="96296"/>
                        <a14:foregroundMark x1="4167" y1="96296" x2="694" y2="24074"/>
                        <a14:foregroundMark x1="56944" y1="25926" x2="55556" y2="29630"/>
                        <a14:foregroundMark x1="61111" y1="35185" x2="63194" y2="50000"/>
                        <a14:foregroundMark x1="56944" y1="38889" x2="57639" y2="40741"/>
                        <a14:foregroundMark x1="81250" y1="11111" x2="75694" y2="68519"/>
                        <a14:foregroundMark x1="85417" y1="20370" x2="91667" y2="83333"/>
                        <a14:foregroundMark x1="97222" y1="68519" x2="92361" y2="0"/>
                        <a14:foregroundMark x1="81944" y1="7407" x2="93056" y2="11111"/>
                        <a14:foregroundMark x1="97917" y1="59259" x2="93750" y2="83333"/>
                        <a14:foregroundMark x1="95139" y1="74074" x2="98611" y2="92593"/>
                        <a14:backgroundMark x1="99306" y1="92593" x2="9930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677" y="4430524"/>
            <a:ext cx="1582615" cy="593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B6ADC5-82D3-4246-80D3-32C5838D2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98611">
                        <a14:foregroundMark x1="16667" y1="11111" x2="11111" y2="72222"/>
                        <a14:foregroundMark x1="18056" y1="16667" x2="40278" y2="46296"/>
                        <a14:foregroundMark x1="50694" y1="22222" x2="45139" y2="35185"/>
                        <a14:foregroundMark x1="47917" y1="20370" x2="30556" y2="25926"/>
                        <a14:foregroundMark x1="45139" y1="22222" x2="44444" y2="11111"/>
                        <a14:foregroundMark x1="42361" y1="11111" x2="7639" y2="7407"/>
                        <a14:foregroundMark x1="7639" y1="7407" x2="15278" y2="7407"/>
                        <a14:foregroundMark x1="61111" y1="7407" x2="694" y2="24074"/>
                        <a14:foregroundMark x1="694" y1="24074" x2="43750" y2="75926"/>
                        <a14:foregroundMark x1="43750" y1="75926" x2="75694" y2="87037"/>
                        <a14:foregroundMark x1="75694" y1="87037" x2="59722" y2="3704"/>
                        <a14:foregroundMark x1="59722" y1="3704" x2="57639" y2="5556"/>
                        <a14:foregroundMark x1="79167" y1="14815" x2="7639" y2="31481"/>
                        <a14:foregroundMark x1="7639" y1="31481" x2="29167" y2="25926"/>
                        <a14:foregroundMark x1="30556" y1="31481" x2="61806" y2="94444"/>
                        <a14:foregroundMark x1="61806" y1="94444" x2="69444" y2="33333"/>
                        <a14:foregroundMark x1="28472" y1="31481" x2="9028" y2="92593"/>
                        <a14:foregroundMark x1="9028" y1="92593" x2="43750" y2="59259"/>
                        <a14:foregroundMark x1="43750" y1="59259" x2="26389" y2="35185"/>
                        <a14:foregroundMark x1="6944" y1="18519" x2="4861" y2="22222"/>
                        <a14:foregroundMark x1="694" y1="7407" x2="4167" y2="96296"/>
                        <a14:foregroundMark x1="4167" y1="96296" x2="694" y2="24074"/>
                        <a14:foregroundMark x1="56944" y1="25926" x2="55556" y2="29630"/>
                        <a14:foregroundMark x1="61111" y1="35185" x2="63194" y2="50000"/>
                        <a14:foregroundMark x1="56944" y1="38889" x2="57639" y2="40741"/>
                        <a14:foregroundMark x1="81250" y1="11111" x2="75694" y2="68519"/>
                        <a14:foregroundMark x1="85417" y1="20370" x2="91667" y2="83333"/>
                        <a14:foregroundMark x1="97222" y1="68519" x2="92361" y2="0"/>
                        <a14:foregroundMark x1="81944" y1="7407" x2="93056" y2="11111"/>
                        <a14:foregroundMark x1="97917" y1="59259" x2="93750" y2="83333"/>
                        <a14:foregroundMark x1="95139" y1="74074" x2="98611" y2="92593"/>
                        <a14:backgroundMark x1="99306" y1="92593" x2="9930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3627" y="4910797"/>
            <a:ext cx="1582615" cy="59348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6571FD-53A7-4571-B868-A2F6571981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3E1B9B-FA52-4E76-B135-B6011ED369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4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asic_Mason_Theme">
  <a:themeElements>
    <a:clrScheme name="GMU 1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Mason_Theme" id="{8DF003BA-A3EA-5741-B091-0CA64CA7E9F6}" vid="{EE4ACAE2-5FEB-D449-BF72-9B3004DB57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MU 1">
    <a:dk1>
      <a:srgbClr val="262626"/>
    </a:dk1>
    <a:lt1>
      <a:srgbClr val="FFFFFF"/>
    </a:lt1>
    <a:dk2>
      <a:srgbClr val="006633"/>
    </a:dk2>
    <a:lt2>
      <a:srgbClr val="E7E6E6"/>
    </a:lt2>
    <a:accent1>
      <a:srgbClr val="FFCC33"/>
    </a:accent1>
    <a:accent2>
      <a:srgbClr val="00909E"/>
    </a:accent2>
    <a:accent3>
      <a:srgbClr val="415095"/>
    </a:accent3>
    <a:accent4>
      <a:srgbClr val="AB1D36"/>
    </a:accent4>
    <a:accent5>
      <a:srgbClr val="81A32B"/>
    </a:accent5>
    <a:accent6>
      <a:srgbClr val="9D7F2C"/>
    </a:accent6>
    <a:hlink>
      <a:srgbClr val="F7941D"/>
    </a:hlink>
    <a:folHlink>
      <a:srgbClr val="A623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c8f21e-1394-4a4d-b1b5-6de374207f6f">
      <Terms xmlns="http://schemas.microsoft.com/office/infopath/2007/PartnerControls"/>
    </lcf76f155ced4ddcb4097134ff3c332f>
    <TaxCatchAll xmlns="b9ee6191-5edb-45e7-9097-faa10a8ee8b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12" ma:contentTypeDescription="Create a new document." ma:contentTypeScope="" ma:versionID="79ded336b599cae69c332597ba46714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105695be3ea4a54c6e28b28355b197ed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3824d5-08c5-4697-a666-4adf5b2ad1e4}" ma:internalName="TaxCatchAll" ma:showField="CatchAllData" ma:web="b9ee6191-5edb-45e7-9097-faa10a8ee8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7B29BB-7B0E-4A47-8B89-1579F81F64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CB081-C752-4512-84DD-231025680C05}">
  <ds:schemaRefs>
    <ds:schemaRef ds:uri="b9ee6191-5edb-45e7-9097-faa10a8ee8be"/>
    <ds:schemaRef ds:uri="http://purl.org/dc/terms/"/>
    <ds:schemaRef ds:uri="http://schemas.microsoft.com/office/2006/metadata/properties"/>
    <ds:schemaRef ds:uri="8dc8f21e-1394-4a4d-b1b5-6de374207f6f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31544F5-E72D-4902-9BFA-A9A552C35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6551</Words>
  <Application>Microsoft Office PowerPoint</Application>
  <PresentationFormat>Widescreen</PresentationFormat>
  <Paragraphs>2148</Paragraphs>
  <Slides>65</Slides>
  <Notes>62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Cambria</vt:lpstr>
      <vt:lpstr>Cambria Math</vt:lpstr>
      <vt:lpstr>Courier New</vt:lpstr>
      <vt:lpstr>Lucida Console</vt:lpstr>
      <vt:lpstr>Roboto</vt:lpstr>
      <vt:lpstr>Roboto Black</vt:lpstr>
      <vt:lpstr>Roboto Light</vt:lpstr>
      <vt:lpstr>Roboto Medium</vt:lpstr>
      <vt:lpstr>Tahoma</vt:lpstr>
      <vt:lpstr>Times New Roman</vt:lpstr>
      <vt:lpstr>Wingdings</vt:lpstr>
      <vt:lpstr>Basic_Mason_Theme</vt:lpstr>
      <vt:lpstr>PowerPoint Presentation</vt:lpstr>
      <vt:lpstr>PowerPoint Presentation</vt:lpstr>
      <vt:lpstr>Instruction Processing</vt:lpstr>
      <vt:lpstr>Instruction Execution on CPU</vt:lpstr>
      <vt:lpstr>Single-Cycle CPU Performance Analysis</vt:lpstr>
      <vt:lpstr>Performance Issues</vt:lpstr>
      <vt:lpstr>Pipelining Analogy</vt:lpstr>
      <vt:lpstr>Pipelining Analogy</vt:lpstr>
      <vt:lpstr>Pipelining Analogy</vt:lpstr>
      <vt:lpstr>Pipelining Analogy</vt:lpstr>
      <vt:lpstr>Pipelining Analogy</vt:lpstr>
      <vt:lpstr>PowerPoint Presentation</vt:lpstr>
      <vt:lpstr>MIPS Pipeline (Five-stage pipeline)</vt:lpstr>
      <vt:lpstr>MIPS Pipeline (Five-stage pipeline)</vt:lpstr>
      <vt:lpstr>Pipeline Performance Example</vt:lpstr>
      <vt:lpstr>Pipeline Performance Example</vt:lpstr>
      <vt:lpstr>Throughput</vt:lpstr>
      <vt:lpstr>Hazards</vt:lpstr>
      <vt:lpstr>Structural Hazards</vt:lpstr>
      <vt:lpstr>Data Hazards</vt:lpstr>
      <vt:lpstr>Cause of Data Hazards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Pipeline Stall for Data Hazards</vt:lpstr>
      <vt:lpstr>Data Hazards Solutions</vt:lpstr>
      <vt:lpstr>Data Forwarding</vt:lpstr>
      <vt:lpstr>Data Forwarding</vt:lpstr>
      <vt:lpstr>Pipeline Latency with Forwarding/Stall</vt:lpstr>
      <vt:lpstr>Code Scheduling to Avoid Stalls</vt:lpstr>
      <vt:lpstr>Code Scheduling to Avoid Stalls</vt:lpstr>
      <vt:lpstr>Code Scheduling to Avoid Stalls</vt:lpstr>
      <vt:lpstr>Code Scheduling to Avoid Stalls</vt:lpstr>
      <vt:lpstr>Code Scheduling to Avoid Stalls</vt:lpstr>
      <vt:lpstr>Code Scheduling to Avoid Stalls</vt:lpstr>
      <vt:lpstr>Control Hazard</vt:lpstr>
      <vt:lpstr>Statically Predict Not Taken</vt:lpstr>
      <vt:lpstr>Static Branch Prediction Penalty</vt:lpstr>
      <vt:lpstr>Statically Predict Not Taken</vt:lpstr>
      <vt:lpstr>Statically Predict Not Taken</vt:lpstr>
      <vt:lpstr>Statically Predict Not Taken</vt:lpstr>
      <vt:lpstr>Statically Predict Not Taken</vt:lpstr>
      <vt:lpstr>Statically Predict Not Taken</vt:lpstr>
      <vt:lpstr>Predict Taken?</vt:lpstr>
      <vt:lpstr>Early Determination w/ Predict NT</vt:lpstr>
      <vt:lpstr>Early Determination w/ Predict NT</vt:lpstr>
      <vt:lpstr>Early Determination w/ Predict NT</vt:lpstr>
      <vt:lpstr>Early Determination w/ Predict NT</vt:lpstr>
      <vt:lpstr>Early Determination w/ Predict NT</vt:lpstr>
      <vt:lpstr>Branch Delay Slot</vt:lpstr>
      <vt:lpstr>Branch Delay Slot</vt:lpstr>
      <vt:lpstr>Branch Delay Slot</vt:lpstr>
      <vt:lpstr>Dynamic Branch Prediction</vt:lpstr>
      <vt:lpstr>Branch Prediction Buffer</vt:lpstr>
      <vt:lpstr>1-bit Predictor</vt:lpstr>
      <vt:lpstr>Is 1 bit Enough?</vt:lpstr>
      <vt:lpstr>Using 2-bit History </vt:lpstr>
      <vt:lpstr>Example</vt:lpstr>
      <vt:lpstr>Pipelined CPU Performance Analysis</vt:lpstr>
      <vt:lpstr>Pipelined CPU 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377</cp:revision>
  <dcterms:created xsi:type="dcterms:W3CDTF">2021-02-10T16:59:59Z</dcterms:created>
  <dcterms:modified xsi:type="dcterms:W3CDTF">2023-02-03T23:08:06Z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  <property fmtid="{D5CDD505-2E9C-101B-9397-08002B2CF9AE}" pid="3" name="MediaServiceImageTags">
    <vt:lpwstr/>
  </property>
</Properties>
</file>